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5"/>
  </p:notesMasterIdLst>
  <p:sldIdLst>
    <p:sldId id="48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1" r:id="rId17"/>
    <p:sldId id="272" r:id="rId18"/>
    <p:sldId id="270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9" r:id="rId52"/>
    <p:sldId id="306" r:id="rId53"/>
    <p:sldId id="308" r:id="rId54"/>
    <p:sldId id="310" r:id="rId55"/>
    <p:sldId id="311" r:id="rId56"/>
    <p:sldId id="312" r:id="rId57"/>
    <p:sldId id="313" r:id="rId58"/>
    <p:sldId id="314" r:id="rId59"/>
    <p:sldId id="315" r:id="rId60"/>
    <p:sldId id="317" r:id="rId61"/>
    <p:sldId id="318" r:id="rId62"/>
    <p:sldId id="316" r:id="rId63"/>
    <p:sldId id="319" r:id="rId64"/>
    <p:sldId id="320" r:id="rId65"/>
    <p:sldId id="322" r:id="rId66"/>
    <p:sldId id="321" r:id="rId67"/>
    <p:sldId id="323" r:id="rId68"/>
    <p:sldId id="324" r:id="rId69"/>
    <p:sldId id="326" r:id="rId70"/>
    <p:sldId id="325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8" r:id="rId81"/>
    <p:sldId id="339" r:id="rId82"/>
    <p:sldId id="337" r:id="rId83"/>
    <p:sldId id="340" r:id="rId84"/>
    <p:sldId id="336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50" r:id="rId94"/>
    <p:sldId id="351" r:id="rId95"/>
    <p:sldId id="353" r:id="rId96"/>
    <p:sldId id="356" r:id="rId97"/>
    <p:sldId id="354" r:id="rId98"/>
    <p:sldId id="355" r:id="rId99"/>
    <p:sldId id="357" r:id="rId100"/>
    <p:sldId id="358" r:id="rId101"/>
    <p:sldId id="359" r:id="rId102"/>
    <p:sldId id="360" r:id="rId103"/>
    <p:sldId id="361" r:id="rId104"/>
    <p:sldId id="362" r:id="rId105"/>
    <p:sldId id="364" r:id="rId106"/>
    <p:sldId id="365" r:id="rId107"/>
    <p:sldId id="366" r:id="rId108"/>
    <p:sldId id="368" r:id="rId109"/>
    <p:sldId id="367" r:id="rId110"/>
    <p:sldId id="369" r:id="rId111"/>
    <p:sldId id="370" r:id="rId112"/>
    <p:sldId id="372" r:id="rId113"/>
    <p:sldId id="373" r:id="rId114"/>
    <p:sldId id="374" r:id="rId115"/>
    <p:sldId id="375" r:id="rId116"/>
    <p:sldId id="376" r:id="rId117"/>
    <p:sldId id="377" r:id="rId118"/>
    <p:sldId id="382" r:id="rId119"/>
    <p:sldId id="381" r:id="rId120"/>
    <p:sldId id="384" r:id="rId121"/>
    <p:sldId id="383" r:id="rId122"/>
    <p:sldId id="378" r:id="rId123"/>
    <p:sldId id="380" r:id="rId124"/>
    <p:sldId id="385" r:id="rId125"/>
    <p:sldId id="386" r:id="rId126"/>
    <p:sldId id="387" r:id="rId127"/>
    <p:sldId id="388" r:id="rId128"/>
    <p:sldId id="389" r:id="rId129"/>
    <p:sldId id="390" r:id="rId130"/>
    <p:sldId id="391" r:id="rId131"/>
    <p:sldId id="392" r:id="rId132"/>
    <p:sldId id="393" r:id="rId133"/>
    <p:sldId id="394" r:id="rId134"/>
    <p:sldId id="395" r:id="rId135"/>
    <p:sldId id="396" r:id="rId136"/>
    <p:sldId id="397" r:id="rId137"/>
    <p:sldId id="398" r:id="rId138"/>
    <p:sldId id="399" r:id="rId139"/>
    <p:sldId id="400" r:id="rId140"/>
    <p:sldId id="401" r:id="rId141"/>
    <p:sldId id="403" r:id="rId142"/>
    <p:sldId id="404" r:id="rId143"/>
    <p:sldId id="407" r:id="rId144"/>
    <p:sldId id="405" r:id="rId145"/>
    <p:sldId id="406" r:id="rId146"/>
    <p:sldId id="408" r:id="rId147"/>
    <p:sldId id="402" r:id="rId148"/>
    <p:sldId id="409" r:id="rId149"/>
    <p:sldId id="410" r:id="rId150"/>
    <p:sldId id="411" r:id="rId151"/>
    <p:sldId id="414" r:id="rId152"/>
    <p:sldId id="415" r:id="rId153"/>
    <p:sldId id="413" r:id="rId154"/>
    <p:sldId id="416" r:id="rId155"/>
    <p:sldId id="417" r:id="rId156"/>
    <p:sldId id="420" r:id="rId157"/>
    <p:sldId id="419" r:id="rId158"/>
    <p:sldId id="418" r:id="rId159"/>
    <p:sldId id="421" r:id="rId160"/>
    <p:sldId id="423" r:id="rId161"/>
    <p:sldId id="424" r:id="rId162"/>
    <p:sldId id="425" r:id="rId163"/>
    <p:sldId id="426" r:id="rId164"/>
    <p:sldId id="429" r:id="rId165"/>
    <p:sldId id="427" r:id="rId166"/>
    <p:sldId id="428" r:id="rId167"/>
    <p:sldId id="430" r:id="rId168"/>
    <p:sldId id="432" r:id="rId169"/>
    <p:sldId id="433" r:id="rId170"/>
    <p:sldId id="434" r:id="rId171"/>
    <p:sldId id="435" r:id="rId172"/>
    <p:sldId id="436" r:id="rId173"/>
    <p:sldId id="438" r:id="rId174"/>
    <p:sldId id="437" r:id="rId175"/>
    <p:sldId id="439" r:id="rId176"/>
    <p:sldId id="440" r:id="rId177"/>
    <p:sldId id="441" r:id="rId178"/>
    <p:sldId id="442" r:id="rId179"/>
    <p:sldId id="443" r:id="rId180"/>
    <p:sldId id="444" r:id="rId181"/>
    <p:sldId id="445" r:id="rId182"/>
    <p:sldId id="379" r:id="rId183"/>
    <p:sldId id="446" r:id="rId184"/>
    <p:sldId id="447" r:id="rId185"/>
    <p:sldId id="489" r:id="rId186"/>
    <p:sldId id="448" r:id="rId187"/>
    <p:sldId id="449" r:id="rId188"/>
    <p:sldId id="450" r:id="rId189"/>
    <p:sldId id="451" r:id="rId190"/>
    <p:sldId id="452" r:id="rId191"/>
    <p:sldId id="453" r:id="rId192"/>
    <p:sldId id="455" r:id="rId193"/>
    <p:sldId id="454" r:id="rId194"/>
    <p:sldId id="456" r:id="rId195"/>
    <p:sldId id="457" r:id="rId196"/>
    <p:sldId id="458" r:id="rId197"/>
    <p:sldId id="460" r:id="rId198"/>
    <p:sldId id="461" r:id="rId199"/>
    <p:sldId id="462" r:id="rId200"/>
    <p:sldId id="463" r:id="rId201"/>
    <p:sldId id="464" r:id="rId202"/>
    <p:sldId id="465" r:id="rId203"/>
    <p:sldId id="466" r:id="rId204"/>
    <p:sldId id="467" r:id="rId205"/>
    <p:sldId id="468" r:id="rId206"/>
    <p:sldId id="469" r:id="rId207"/>
    <p:sldId id="470" r:id="rId208"/>
    <p:sldId id="471" r:id="rId209"/>
    <p:sldId id="459" r:id="rId210"/>
    <p:sldId id="473" r:id="rId211"/>
    <p:sldId id="474" r:id="rId212"/>
    <p:sldId id="477" r:id="rId213"/>
    <p:sldId id="475" r:id="rId214"/>
    <p:sldId id="476" r:id="rId215"/>
    <p:sldId id="478" r:id="rId216"/>
    <p:sldId id="483" r:id="rId217"/>
    <p:sldId id="480" r:id="rId218"/>
    <p:sldId id="482" r:id="rId219"/>
    <p:sldId id="485" r:id="rId220"/>
    <p:sldId id="484" r:id="rId221"/>
    <p:sldId id="479" r:id="rId222"/>
    <p:sldId id="486" r:id="rId223"/>
    <p:sldId id="487" r:id="rId2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5062AF3-DB97-4A5E-93BB-0448F89276CE}">
          <p14:sldIdLst>
            <p14:sldId id="488"/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8"/>
            <p14:sldId id="267"/>
            <p14:sldId id="269"/>
            <p14:sldId id="271"/>
            <p14:sldId id="272"/>
            <p14:sldId id="270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7"/>
            <p14:sldId id="309"/>
            <p14:sldId id="306"/>
            <p14:sldId id="308"/>
            <p14:sldId id="310"/>
            <p14:sldId id="311"/>
            <p14:sldId id="312"/>
            <p14:sldId id="313"/>
            <p14:sldId id="314"/>
            <p14:sldId id="315"/>
            <p14:sldId id="317"/>
            <p14:sldId id="318"/>
            <p14:sldId id="316"/>
            <p14:sldId id="319"/>
            <p14:sldId id="320"/>
            <p14:sldId id="322"/>
            <p14:sldId id="321"/>
            <p14:sldId id="323"/>
            <p14:sldId id="324"/>
            <p14:sldId id="326"/>
            <p14:sldId id="325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8"/>
            <p14:sldId id="339"/>
            <p14:sldId id="337"/>
            <p14:sldId id="340"/>
            <p14:sldId id="336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50"/>
            <p14:sldId id="351"/>
            <p14:sldId id="353"/>
            <p14:sldId id="356"/>
            <p14:sldId id="354"/>
            <p14:sldId id="355"/>
            <p14:sldId id="357"/>
            <p14:sldId id="358"/>
            <p14:sldId id="359"/>
            <p14:sldId id="360"/>
            <p14:sldId id="361"/>
            <p14:sldId id="362"/>
            <p14:sldId id="364"/>
            <p14:sldId id="365"/>
            <p14:sldId id="366"/>
            <p14:sldId id="368"/>
            <p14:sldId id="367"/>
            <p14:sldId id="369"/>
            <p14:sldId id="370"/>
            <p14:sldId id="372"/>
            <p14:sldId id="373"/>
            <p14:sldId id="374"/>
            <p14:sldId id="375"/>
            <p14:sldId id="376"/>
            <p14:sldId id="377"/>
            <p14:sldId id="382"/>
            <p14:sldId id="381"/>
            <p14:sldId id="384"/>
            <p14:sldId id="383"/>
            <p14:sldId id="378"/>
            <p14:sldId id="380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3"/>
            <p14:sldId id="404"/>
            <p14:sldId id="407"/>
            <p14:sldId id="405"/>
            <p14:sldId id="406"/>
            <p14:sldId id="408"/>
            <p14:sldId id="402"/>
            <p14:sldId id="409"/>
            <p14:sldId id="410"/>
            <p14:sldId id="411"/>
            <p14:sldId id="414"/>
            <p14:sldId id="415"/>
            <p14:sldId id="413"/>
            <p14:sldId id="416"/>
            <p14:sldId id="417"/>
            <p14:sldId id="420"/>
            <p14:sldId id="419"/>
            <p14:sldId id="418"/>
            <p14:sldId id="421"/>
            <p14:sldId id="423"/>
            <p14:sldId id="424"/>
            <p14:sldId id="425"/>
            <p14:sldId id="426"/>
            <p14:sldId id="429"/>
            <p14:sldId id="427"/>
            <p14:sldId id="428"/>
            <p14:sldId id="430"/>
            <p14:sldId id="432"/>
            <p14:sldId id="433"/>
            <p14:sldId id="434"/>
            <p14:sldId id="435"/>
            <p14:sldId id="436"/>
            <p14:sldId id="438"/>
            <p14:sldId id="437"/>
            <p14:sldId id="439"/>
            <p14:sldId id="440"/>
            <p14:sldId id="441"/>
            <p14:sldId id="442"/>
            <p14:sldId id="443"/>
            <p14:sldId id="444"/>
            <p14:sldId id="445"/>
            <p14:sldId id="379"/>
            <p14:sldId id="446"/>
            <p14:sldId id="447"/>
            <p14:sldId id="489"/>
            <p14:sldId id="448"/>
            <p14:sldId id="449"/>
            <p14:sldId id="450"/>
            <p14:sldId id="451"/>
            <p14:sldId id="452"/>
            <p14:sldId id="453"/>
            <p14:sldId id="455"/>
            <p14:sldId id="454"/>
            <p14:sldId id="456"/>
            <p14:sldId id="457"/>
            <p14:sldId id="458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59"/>
            <p14:sldId id="473"/>
            <p14:sldId id="474"/>
            <p14:sldId id="477"/>
            <p14:sldId id="475"/>
            <p14:sldId id="476"/>
            <p14:sldId id="478"/>
            <p14:sldId id="483"/>
            <p14:sldId id="480"/>
            <p14:sldId id="482"/>
            <p14:sldId id="485"/>
            <p14:sldId id="484"/>
            <p14:sldId id="479"/>
            <p14:sldId id="486"/>
            <p14:sldId id="4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FF99"/>
    <a:srgbClr val="336699"/>
    <a:srgbClr val="FFFF99"/>
    <a:srgbClr val="FFFF66"/>
    <a:srgbClr val="C0C393"/>
    <a:srgbClr val="D7D39B"/>
    <a:srgbClr val="FFFFFF"/>
    <a:srgbClr val="3F1E03"/>
    <a:srgbClr val="2C1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8" autoAdjust="0"/>
    <p:restoredTop sz="94611" autoAdjust="0"/>
  </p:normalViewPr>
  <p:slideViewPr>
    <p:cSldViewPr>
      <p:cViewPr varScale="1">
        <p:scale>
          <a:sx n="81" d="100"/>
          <a:sy n="81" d="100"/>
        </p:scale>
        <p:origin x="14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2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B499E-560E-4367-96F8-ABB77BC20E26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2FC38-F0A5-4A11-BF08-3514FD477B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3853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2FC38-F0A5-4A11-BF08-3514FD477BB7}" type="slidenum">
              <a:rPr lang="de-DE" smtClean="0"/>
              <a:t>106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266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2FC38-F0A5-4A11-BF08-3514FD477BB7}" type="slidenum">
              <a:rPr lang="de-DE" smtClean="0"/>
              <a:t>146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12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182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658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510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61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6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777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46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04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81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44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56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A5D49-45D9-4389-AB44-358C7F2E504C}" type="datetimeFigureOut">
              <a:rPr lang="de-DE" smtClean="0"/>
              <a:t>14.01.2020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9E4F0-912D-41C2-B282-C772232FEC3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26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jpe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1.jpe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196"/>
            <a:ext cx="9144000" cy="69845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b="1" dirty="0" smtClean="0">
                <a:solidFill>
                  <a:srgbClr val="663300"/>
                </a:solidFill>
                <a:latin typeface="Bodoni MT" panose="02070603080606020203" pitchFamily="18" charset="0"/>
              </a:rPr>
              <a:t>Wanderung in die Pyrenäen</a:t>
            </a:r>
            <a:br>
              <a:rPr lang="de-DE" b="1" dirty="0" smtClean="0">
                <a:solidFill>
                  <a:srgbClr val="663300"/>
                </a:solidFill>
                <a:latin typeface="Bodoni MT" panose="02070603080606020203" pitchFamily="18" charset="0"/>
              </a:rPr>
            </a:br>
            <a:r>
              <a:rPr lang="de-DE" b="1" dirty="0" smtClean="0">
                <a:solidFill>
                  <a:srgbClr val="663300"/>
                </a:solidFill>
                <a:latin typeface="Bodoni MT" panose="02070603080606020203" pitchFamily="18" charset="0"/>
              </a:rPr>
              <a:t> - von Foix nach </a:t>
            </a:r>
            <a:r>
              <a:rPr lang="de-DE" b="1" dirty="0">
                <a:solidFill>
                  <a:srgbClr val="663300"/>
                </a:solidFill>
                <a:latin typeface="Bodoni MT" panose="02070603080606020203" pitchFamily="18" charset="0"/>
              </a:rPr>
              <a:t>N</a:t>
            </a:r>
            <a:r>
              <a:rPr lang="de-DE" b="1" dirty="0" smtClean="0">
                <a:solidFill>
                  <a:srgbClr val="663300"/>
                </a:solidFill>
                <a:latin typeface="Bodoni MT" panose="02070603080606020203" pitchFamily="18" charset="0"/>
              </a:rPr>
              <a:t>uria</a:t>
            </a:r>
            <a:br>
              <a:rPr lang="de-DE" b="1" dirty="0" smtClean="0">
                <a:solidFill>
                  <a:srgbClr val="663300"/>
                </a:solidFill>
                <a:latin typeface="Bodoni MT" panose="02070603080606020203" pitchFamily="18" charset="0"/>
              </a:rPr>
            </a:br>
            <a:r>
              <a:rPr lang="de-DE" b="1" dirty="0" smtClean="0">
                <a:solidFill>
                  <a:srgbClr val="663300"/>
                </a:solidFill>
                <a:latin typeface="Bodoni MT" panose="02070603080606020203" pitchFamily="18" charset="0"/>
              </a:rPr>
              <a:t> August 2016</a:t>
            </a:r>
            <a:endParaRPr lang="de-DE" b="1" dirty="0">
              <a:solidFill>
                <a:srgbClr val="663300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9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882448" y="317847"/>
            <a:ext cx="2532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Arzneibuch 17. </a:t>
            </a:r>
            <a:r>
              <a:rPr lang="de-DE" sz="24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Jh</a:t>
            </a:r>
            <a:endParaRPr lang="de-DE" sz="24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54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932040" y="5626428"/>
            <a:ext cx="3533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Réfuge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d‘en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Beys</a:t>
            </a:r>
            <a:endParaRPr lang="de-DE" sz="3600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2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6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59832" y="5013176"/>
            <a:ext cx="578132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de-DE" b="1" dirty="0">
                <a:solidFill>
                  <a:schemeClr val="bg1"/>
                </a:solidFill>
                <a:latin typeface="Bodoni MT" panose="02070603080606020203" pitchFamily="18" charset="0"/>
              </a:rPr>
              <a:t>7.Tag, </a:t>
            </a:r>
            <a:r>
              <a:rPr lang="de-DE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Samstag</a:t>
            </a:r>
            <a:r>
              <a:rPr lang="de-DE" b="1" dirty="0">
                <a:solidFill>
                  <a:schemeClr val="bg1"/>
                </a:solidFill>
                <a:latin typeface="Bodoni MT" panose="02070603080606020203" pitchFamily="18" charset="0"/>
              </a:rPr>
              <a:t/>
            </a:r>
            <a:br>
              <a:rPr lang="de-DE" b="1" dirty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de-DE" sz="3600" b="1" dirty="0" err="1">
                <a:solidFill>
                  <a:schemeClr val="bg1"/>
                </a:solidFill>
                <a:latin typeface="Bodoni MT" panose="02070603080606020203" pitchFamily="18" charset="0"/>
              </a:rPr>
              <a:t>Réfuge</a:t>
            </a:r>
            <a:r>
              <a:rPr lang="de-DE" sz="3600" b="1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d‘en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Beys </a:t>
            </a:r>
            <a:b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zum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Réfuge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de-DE" sz="3600" b="1" dirty="0">
                <a:solidFill>
                  <a:schemeClr val="bg1"/>
                </a:solidFill>
                <a:latin typeface="Bodoni MT" panose="02070603080606020203" pitchFamily="18" charset="0"/>
              </a:rPr>
              <a:t>des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Camporells</a:t>
            </a: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6999711" cy="475887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0155" y="3501008"/>
            <a:ext cx="4383101" cy="301338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929409" y="5160843"/>
            <a:ext cx="3012363" cy="156966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4000" dirty="0" err="1" smtClean="0">
                <a:latin typeface="Bodoni MT" panose="02070603080606020203" pitchFamily="18" charset="0"/>
              </a:rPr>
              <a:t>Gemsen</a:t>
            </a:r>
            <a:r>
              <a:rPr lang="de-DE" sz="4000" dirty="0" smtClean="0">
                <a:latin typeface="Bodoni MT" panose="02070603080606020203" pitchFamily="18" charset="0"/>
              </a:rPr>
              <a:t> – </a:t>
            </a:r>
          </a:p>
          <a:p>
            <a:r>
              <a:rPr lang="de-DE" sz="2800" dirty="0" smtClean="0">
                <a:latin typeface="Bodoni MT" panose="02070603080606020203" pitchFamily="18" charset="0"/>
              </a:rPr>
              <a:t>direkt in der Nähe </a:t>
            </a:r>
          </a:p>
          <a:p>
            <a:r>
              <a:rPr lang="de-DE" sz="2800" dirty="0" smtClean="0">
                <a:latin typeface="Bodoni MT" panose="02070603080606020203" pitchFamily="18" charset="0"/>
              </a:rPr>
              <a:t>der Hütte</a:t>
            </a:r>
            <a:endParaRPr lang="de-DE" sz="28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1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chemeClr val="tx1">
                <a:lumMod val="65000"/>
                <a:lumOff val="3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908720"/>
            <a:ext cx="4285287" cy="57137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36993" y="1093177"/>
            <a:ext cx="5508104" cy="41310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5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02660" y="1441037"/>
            <a:ext cx="5390092" cy="374939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83028" y="1495723"/>
            <a:ext cx="5532107" cy="349800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843808" y="6237312"/>
            <a:ext cx="429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Bodoni MT" panose="02070603080606020203" pitchFamily="18" charset="0"/>
              </a:rPr>
              <a:t>Anthologie. 16 </a:t>
            </a:r>
            <a:r>
              <a:rPr lang="de-DE" b="1" dirty="0" err="1" smtClean="0">
                <a:latin typeface="Bodoni MT" panose="02070603080606020203" pitchFamily="18" charset="0"/>
              </a:rPr>
              <a:t>Jh</a:t>
            </a:r>
            <a:r>
              <a:rPr lang="de-DE" b="1" dirty="0" smtClean="0">
                <a:latin typeface="Bodoni MT" panose="02070603080606020203" pitchFamily="18" charset="0"/>
              </a:rPr>
              <a:t>, Prinz bei Fest im Garten</a:t>
            </a:r>
            <a:endParaRPr lang="de-DE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2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C0C393">
                <a:lumMod val="93000"/>
                <a:lumOff val="7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138456" y="548680"/>
            <a:ext cx="8779376" cy="2507475"/>
            <a:chOff x="176496" y="818819"/>
            <a:chExt cx="8779376" cy="2507475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9950" y="818820"/>
              <a:ext cx="5405922" cy="250747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496" y="818819"/>
              <a:ext cx="5405922" cy="2507474"/>
            </a:xfrm>
            <a:prstGeom prst="rect">
              <a:avLst/>
            </a:prstGeom>
          </p:spPr>
        </p:pic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32" y="4725144"/>
            <a:ext cx="8859808" cy="108012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09533" y="3501008"/>
            <a:ext cx="7365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latin typeface="Bodoni MT" panose="02070603080606020203" pitchFamily="18" charset="0"/>
              </a:rPr>
              <a:t>Panorama vom Puig de </a:t>
            </a:r>
            <a:r>
              <a:rPr lang="de-DE" sz="4400" b="1" dirty="0" err="1" smtClean="0">
                <a:latin typeface="Bodoni MT" panose="02070603080606020203" pitchFamily="18" charset="0"/>
              </a:rPr>
              <a:t>Terrers</a:t>
            </a:r>
            <a:endParaRPr lang="de-DE" sz="44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51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872248"/>
            <a:ext cx="3456384" cy="4608512"/>
          </a:xfrm>
          <a:prstGeom prst="rect">
            <a:avLst/>
          </a:prstGeom>
          <a:ln w="31750" cap="sq">
            <a:solidFill>
              <a:schemeClr val="bg1"/>
            </a:solidFill>
          </a:ln>
          <a:effectLst>
            <a:outerShdw blurRad="292100" dist="139700" dir="2700000" sx="101000" sy="101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0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622842"/>
            <a:ext cx="4088432" cy="306632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280" y="3212976"/>
            <a:ext cx="4499992" cy="3374994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9861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7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" y="11048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79381" y="5733256"/>
            <a:ext cx="389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Bodoni MT" panose="02070603080606020203" pitchFamily="18" charset="0"/>
              </a:rPr>
              <a:t>Lac des </a:t>
            </a:r>
            <a:r>
              <a:rPr lang="de-DE" sz="3600" dirty="0" err="1" smtClean="0">
                <a:latin typeface="Bodoni MT" panose="02070603080606020203" pitchFamily="18" charset="0"/>
              </a:rPr>
              <a:t>Camporells</a:t>
            </a:r>
            <a:endParaRPr lang="de-DE" sz="36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33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5784" cy="68580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771800" y="5229200"/>
            <a:ext cx="58539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de-DE" sz="4800" b="1" dirty="0" err="1">
                <a:solidFill>
                  <a:prstClr val="white"/>
                </a:solidFill>
                <a:latin typeface="Bodoni MT" panose="02070603080606020203" pitchFamily="18" charset="0"/>
                <a:ea typeface="+mj-ea"/>
                <a:cs typeface="+mj-cs"/>
              </a:rPr>
              <a:t>Réfuge</a:t>
            </a:r>
            <a:r>
              <a:rPr lang="de-DE" sz="4800" b="1" dirty="0">
                <a:solidFill>
                  <a:prstClr val="white"/>
                </a:solidFill>
                <a:latin typeface="Bodoni MT" panose="02070603080606020203" pitchFamily="18" charset="0"/>
                <a:ea typeface="+mj-ea"/>
                <a:cs typeface="+mj-cs"/>
              </a:rPr>
              <a:t> des </a:t>
            </a:r>
            <a:r>
              <a:rPr lang="de-DE" sz="4800" b="1" dirty="0" err="1">
                <a:solidFill>
                  <a:prstClr val="white"/>
                </a:solidFill>
                <a:latin typeface="Bodoni MT" panose="02070603080606020203" pitchFamily="18" charset="0"/>
                <a:ea typeface="+mj-ea"/>
                <a:cs typeface="+mj-cs"/>
              </a:rPr>
              <a:t>Camporells</a:t>
            </a:r>
            <a:endParaRPr lang="de-DE" sz="4800" b="1" dirty="0">
              <a:solidFill>
                <a:prstClr val="white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6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692"/>
            <a:ext cx="9144000" cy="6915692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55576" y="5517232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de-DE" sz="3600" b="1" dirty="0">
                <a:solidFill>
                  <a:schemeClr val="bg1"/>
                </a:solidFill>
                <a:latin typeface="Bodoni MT" panose="02070603080606020203" pitchFamily="18" charset="0"/>
              </a:rPr>
              <a:t>8.Tag, Sonntag</a:t>
            </a:r>
            <a:br>
              <a:rPr lang="de-DE" sz="3600" b="1" dirty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de-DE" sz="32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Réfuge</a:t>
            </a:r>
            <a:r>
              <a:rPr lang="de-DE" sz="32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des </a:t>
            </a:r>
            <a:r>
              <a:rPr lang="de-DE" sz="32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Camporells</a:t>
            </a:r>
            <a:r>
              <a:rPr lang="de-DE" sz="32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nach </a:t>
            </a:r>
            <a:r>
              <a:rPr lang="de-DE" sz="32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Bolquère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/>
            </a:r>
            <a:b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</a:br>
            <a:endParaRPr lang="de-DE" sz="36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548680"/>
            <a:ext cx="4335946" cy="57812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17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250830"/>
            <a:ext cx="8712968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06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C0C393">
                <a:lumMod val="93000"/>
                <a:lumOff val="7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680520" cy="6247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6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84" cy="685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8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9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5536" y="5733256"/>
            <a:ext cx="4552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Lac des </a:t>
            </a:r>
            <a:r>
              <a:rPr lang="de-DE" sz="40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Bouillousses</a:t>
            </a:r>
            <a:endParaRPr lang="de-DE" sz="4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0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8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>
                <a:lumMod val="99000"/>
                <a:lumOff val="1000"/>
                <a:alpha val="70000"/>
              </a:srgbClr>
            </a:gs>
            <a:gs pos="50000">
              <a:srgbClr val="9CB86E"/>
            </a:gs>
            <a:gs pos="97667">
              <a:srgbClr val="92D050">
                <a:alpha val="70000"/>
              </a:srgb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72549" y="1172750"/>
            <a:ext cx="6144683" cy="460851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292080" y="4395400"/>
            <a:ext cx="32299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latin typeface="Bodoni MT" panose="02070603080606020203" pitchFamily="18" charset="0"/>
              </a:rPr>
              <a:t>Am Nachmittag:</a:t>
            </a:r>
          </a:p>
          <a:p>
            <a:r>
              <a:rPr lang="de-DE" sz="2400" b="1" dirty="0" smtClean="0">
                <a:latin typeface="Bodoni MT" panose="02070603080606020203" pitchFamily="18" charset="0"/>
              </a:rPr>
              <a:t>Lesen und Ausruhen </a:t>
            </a:r>
          </a:p>
          <a:p>
            <a:r>
              <a:rPr lang="de-DE" sz="2400" b="1" dirty="0" smtClean="0">
                <a:latin typeface="Bodoni MT" panose="02070603080606020203" pitchFamily="18" charset="0"/>
              </a:rPr>
              <a:t>in der römischen Arena </a:t>
            </a:r>
          </a:p>
          <a:p>
            <a:r>
              <a:rPr lang="de-DE" sz="2400" b="1" dirty="0" smtClean="0">
                <a:latin typeface="Bodoni MT" panose="02070603080606020203" pitchFamily="18" charset="0"/>
              </a:rPr>
              <a:t>von </a:t>
            </a:r>
            <a:r>
              <a:rPr lang="de-DE" sz="2400" b="1" dirty="0" err="1" smtClean="0">
                <a:latin typeface="Bodoni MT" panose="02070603080606020203" pitchFamily="18" charset="0"/>
              </a:rPr>
              <a:t>Lutetia</a:t>
            </a:r>
            <a:endParaRPr lang="de-DE" sz="24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3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>
                <a:lumMod val="85000"/>
              </a:schemeClr>
            </a:gs>
            <a:gs pos="0">
              <a:schemeClr val="accent3">
                <a:lumMod val="77000"/>
                <a:lumOff val="23000"/>
              </a:schemeClr>
            </a:gs>
            <a:gs pos="100000">
              <a:schemeClr val="bg1">
                <a:lumMod val="75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55809" y="1062038"/>
            <a:ext cx="624069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6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0"/>
            <a:ext cx="9274283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436096" y="5917922"/>
            <a:ext cx="2119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Bolquère</a:t>
            </a:r>
            <a:endParaRPr lang="de-DE" sz="4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0"/>
            <a:ext cx="9259177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5373216"/>
            <a:ext cx="842493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3600" b="1" dirty="0" smtClean="0">
                <a:solidFill>
                  <a:prstClr val="white"/>
                </a:solidFill>
                <a:latin typeface="Bodoni MT" panose="02070603080606020203" pitchFamily="18" charset="0"/>
              </a:rPr>
              <a:t>9.Tag</a:t>
            </a:r>
            <a:r>
              <a:rPr lang="de-DE" sz="3600" b="1" dirty="0">
                <a:solidFill>
                  <a:prstClr val="white"/>
                </a:solidFill>
                <a:latin typeface="Bodoni MT" panose="02070603080606020203" pitchFamily="18" charset="0"/>
              </a:rPr>
              <a:t>, </a:t>
            </a:r>
            <a:r>
              <a:rPr lang="de-DE" sz="3600" b="1" dirty="0" smtClean="0">
                <a:solidFill>
                  <a:prstClr val="white"/>
                </a:solidFill>
                <a:latin typeface="Bodoni MT" panose="02070603080606020203" pitchFamily="18" charset="0"/>
              </a:rPr>
              <a:t>Montag</a:t>
            </a:r>
            <a:r>
              <a:rPr lang="de-DE" sz="3600" b="1" dirty="0">
                <a:solidFill>
                  <a:prstClr val="white"/>
                </a:solidFill>
                <a:latin typeface="Bodoni MT" panose="02070603080606020203" pitchFamily="18" charset="0"/>
              </a:rPr>
              <a:t/>
            </a:r>
            <a:br>
              <a:rPr lang="de-DE" sz="3600" b="1" dirty="0">
                <a:solidFill>
                  <a:prstClr val="white"/>
                </a:solidFill>
                <a:latin typeface="Bodoni MT" panose="02070603080606020203" pitchFamily="18" charset="0"/>
              </a:rPr>
            </a:br>
            <a:r>
              <a:rPr lang="de-DE" sz="3200" b="1" dirty="0" smtClean="0">
                <a:solidFill>
                  <a:prstClr val="white"/>
                </a:solidFill>
                <a:latin typeface="Bodoni MT" panose="02070603080606020203" pitchFamily="18" charset="0"/>
              </a:rPr>
              <a:t>Ruhetag: durch die </a:t>
            </a:r>
            <a:r>
              <a:rPr lang="de-DE" sz="3200" b="1" dirty="0" err="1" smtClean="0">
                <a:solidFill>
                  <a:prstClr val="white"/>
                </a:solidFill>
                <a:latin typeface="Bodoni MT" panose="02070603080606020203" pitchFamily="18" charset="0"/>
              </a:rPr>
              <a:t>Cerdagne</a:t>
            </a:r>
            <a:r>
              <a:rPr lang="de-DE" sz="3200" b="1" dirty="0" smtClean="0">
                <a:solidFill>
                  <a:prstClr val="white"/>
                </a:solidFill>
                <a:latin typeface="Bodoni MT" panose="02070603080606020203" pitchFamily="18" charset="0"/>
              </a:rPr>
              <a:t> von </a:t>
            </a:r>
            <a:r>
              <a:rPr lang="de-DE" sz="3200" b="1" dirty="0" err="1" smtClean="0">
                <a:solidFill>
                  <a:prstClr val="white"/>
                </a:solidFill>
                <a:latin typeface="Bodoni MT" panose="02070603080606020203" pitchFamily="18" charset="0"/>
              </a:rPr>
              <a:t>Bolquère</a:t>
            </a:r>
            <a:r>
              <a:rPr lang="de-DE" sz="3200" b="1" dirty="0" smtClean="0">
                <a:solidFill>
                  <a:prstClr val="white"/>
                </a:solidFill>
                <a:latin typeface="Bodoni MT" panose="02070603080606020203" pitchFamily="18" charset="0"/>
              </a:rPr>
              <a:t> nach </a:t>
            </a:r>
            <a:r>
              <a:rPr lang="de-DE" sz="3200" b="1" dirty="0" err="1" smtClean="0">
                <a:solidFill>
                  <a:prstClr val="white"/>
                </a:solidFill>
                <a:latin typeface="Bodoni MT" panose="02070603080606020203" pitchFamily="18" charset="0"/>
              </a:rPr>
              <a:t>Eyne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102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9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7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8034" y="-14780"/>
            <a:ext cx="9252099" cy="687278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43608" y="5877272"/>
            <a:ext cx="6607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>
                <a:latin typeface="Bodoni MT" panose="02070603080606020203" pitchFamily="18" charset="0"/>
              </a:rPr>
              <a:t>L‘Ermitage</a:t>
            </a:r>
            <a:r>
              <a:rPr lang="de-DE" sz="4400" dirty="0" smtClean="0">
                <a:latin typeface="Bodoni MT" panose="02070603080606020203" pitchFamily="18" charset="0"/>
              </a:rPr>
              <a:t> in Font </a:t>
            </a:r>
            <a:r>
              <a:rPr lang="de-DE" sz="4400" dirty="0" err="1" smtClean="0">
                <a:latin typeface="Bodoni MT" panose="02070603080606020203" pitchFamily="18" charset="0"/>
              </a:rPr>
              <a:t>Romeu</a:t>
            </a:r>
            <a:endParaRPr lang="de-DE" sz="44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5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7" y="-315416"/>
            <a:ext cx="9144000" cy="717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1628800"/>
            <a:ext cx="3277355" cy="446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08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100000">
              <a:schemeClr val="accent4">
                <a:alpha val="57000"/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510803"/>
            <a:ext cx="4086733" cy="4732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374775"/>
            <a:ext cx="4291120" cy="4365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242194" y="6021378"/>
            <a:ext cx="8803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Bodoni MT" panose="02070603080606020203" pitchFamily="18" charset="0"/>
              </a:rPr>
              <a:t>Votivtafeln in der Wallfahrtskirche in Font </a:t>
            </a:r>
            <a:r>
              <a:rPr lang="de-DE" sz="3200" dirty="0" err="1" smtClean="0">
                <a:latin typeface="Bodoni MT" panose="02070603080606020203" pitchFamily="18" charset="0"/>
              </a:rPr>
              <a:t>Romeu</a:t>
            </a:r>
            <a:endParaRPr lang="de-DE" sz="32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4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29" y="-31258"/>
            <a:ext cx="9266849" cy="682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5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8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F1E03"/>
            </a:gs>
            <a:gs pos="100000">
              <a:schemeClr val="bg1">
                <a:lumMod val="7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90" y="0"/>
            <a:ext cx="813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6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3528" y="5661248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Bodoni MT" panose="02070603080606020203" pitchFamily="18" charset="0"/>
              </a:rPr>
              <a:t>Font </a:t>
            </a:r>
            <a:r>
              <a:rPr lang="de-DE" sz="4400" dirty="0" err="1">
                <a:latin typeface="Bodoni MT" panose="02070603080606020203" pitchFamily="18" charset="0"/>
              </a:rPr>
              <a:t>R</a:t>
            </a:r>
            <a:r>
              <a:rPr lang="de-DE" sz="4400" dirty="0" err="1" smtClean="0">
                <a:latin typeface="Bodoni MT" panose="02070603080606020203" pitchFamily="18" charset="0"/>
              </a:rPr>
              <a:t>omeu</a:t>
            </a:r>
            <a:endParaRPr lang="de-DE" sz="44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8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08" y="-4782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9552" y="5949280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Sonnenspiegel in Font </a:t>
            </a:r>
            <a:r>
              <a:rPr lang="de-DE" sz="32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Romeu</a:t>
            </a:r>
            <a:endParaRPr lang="de-DE" sz="32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97667">
              <a:schemeClr val="bg1">
                <a:lumMod val="9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386153"/>
            <a:ext cx="4608512" cy="6144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0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22000">
              <a:schemeClr val="bg2">
                <a:lumMod val="5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76672"/>
            <a:ext cx="4299942" cy="5733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558" y="2214908"/>
            <a:ext cx="2808312" cy="3968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feld 4"/>
          <p:cNvSpPr txBox="1"/>
          <p:nvPr/>
        </p:nvSpPr>
        <p:spPr>
          <a:xfrm>
            <a:off x="5376558" y="620688"/>
            <a:ext cx="17251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Bodoni MT" panose="02070603080606020203" pitchFamily="18" charset="0"/>
              </a:rPr>
              <a:t>Kirche </a:t>
            </a:r>
          </a:p>
          <a:p>
            <a:r>
              <a:rPr lang="de-DE" sz="3200" dirty="0" smtClean="0">
                <a:latin typeface="Bodoni MT" panose="02070603080606020203" pitchFamily="18" charset="0"/>
              </a:rPr>
              <a:t>in </a:t>
            </a:r>
            <a:r>
              <a:rPr lang="de-DE" sz="3200" dirty="0" err="1" smtClean="0">
                <a:latin typeface="Bodoni MT" panose="02070603080606020203" pitchFamily="18" charset="0"/>
              </a:rPr>
              <a:t>Odello</a:t>
            </a:r>
            <a:endParaRPr lang="de-DE" sz="32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1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816"/>
            <a:ext cx="9144000" cy="712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835766" y="2739881"/>
            <a:ext cx="2960483" cy="382255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2348880"/>
            <a:ext cx="2840201" cy="3564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564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22000">
              <a:schemeClr val="bg2">
                <a:lumMod val="5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899" y="836712"/>
            <a:ext cx="3840163" cy="512762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268760"/>
            <a:ext cx="3672408" cy="489654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7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3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257141"/>
            <a:ext cx="4806535" cy="6408712"/>
          </a:xfrm>
          <a:prstGeom prst="rect">
            <a:avLst/>
          </a:prstGeom>
          <a:ln w="38100" cap="sq">
            <a:solidFill>
              <a:srgbClr val="D7D39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83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8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793857"/>
            <a:ext cx="3888432" cy="5534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74" y="793856"/>
            <a:ext cx="3816424" cy="5534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077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7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9552" y="5949280"/>
            <a:ext cx="549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Abends an der Seine – Picknick und Tanz</a:t>
            </a:r>
            <a:endParaRPr lang="de-DE" sz="2400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8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160" y="-17416"/>
            <a:ext cx="9144000" cy="6875416"/>
          </a:xfrm>
          <a:prstGeom prst="rect">
            <a:avLst/>
          </a:prstGeom>
        </p:spPr>
      </p:pic>
      <p:sp>
        <p:nvSpPr>
          <p:cNvPr id="5" name="Pfeil nach unten 4"/>
          <p:cNvSpPr/>
          <p:nvPr/>
        </p:nvSpPr>
        <p:spPr>
          <a:xfrm rot="1874002">
            <a:off x="2198762" y="460229"/>
            <a:ext cx="114614" cy="1977701"/>
          </a:xfrm>
          <a:prstGeom prst="downArrow">
            <a:avLst>
              <a:gd name="adj1" fmla="val 50000"/>
              <a:gd name="adj2" fmla="val 88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817814" y="744660"/>
            <a:ext cx="4185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Bodoni MT" panose="02070603080606020203" pitchFamily="18" charset="0"/>
              </a:rPr>
              <a:t>Das Tal von </a:t>
            </a:r>
            <a:r>
              <a:rPr lang="de-DE" sz="2000" dirty="0" err="1" smtClean="0">
                <a:latin typeface="Bodoni MT" panose="02070603080606020203" pitchFamily="18" charset="0"/>
              </a:rPr>
              <a:t>Eyne</a:t>
            </a:r>
            <a:r>
              <a:rPr lang="de-DE" sz="2000" dirty="0" smtClean="0">
                <a:latin typeface="Bodoni MT" panose="02070603080606020203" pitchFamily="18" charset="0"/>
              </a:rPr>
              <a:t> </a:t>
            </a:r>
            <a:br>
              <a:rPr lang="de-DE" sz="2000" dirty="0" smtClean="0">
                <a:latin typeface="Bodoni MT" panose="02070603080606020203" pitchFamily="18" charset="0"/>
              </a:rPr>
            </a:br>
            <a:r>
              <a:rPr lang="de-DE" sz="2000" dirty="0" smtClean="0">
                <a:latin typeface="Bodoni MT" panose="02070603080606020203" pitchFamily="18" charset="0"/>
              </a:rPr>
              <a:t>mit dem </a:t>
            </a:r>
            <a:r>
              <a:rPr lang="de-DE" sz="2000" dirty="0" err="1" smtClean="0">
                <a:latin typeface="Bodoni MT" panose="02070603080606020203" pitchFamily="18" charset="0"/>
              </a:rPr>
              <a:t>Col</a:t>
            </a:r>
            <a:r>
              <a:rPr lang="de-DE" sz="2000" dirty="0" smtClean="0">
                <a:latin typeface="Bodoni MT" panose="02070603080606020203" pitchFamily="18" charset="0"/>
              </a:rPr>
              <a:t> de </a:t>
            </a:r>
            <a:r>
              <a:rPr lang="de-DE" sz="2000" dirty="0" err="1" smtClean="0">
                <a:latin typeface="Bodoni MT" panose="02070603080606020203" pitchFamily="18" charset="0"/>
              </a:rPr>
              <a:t>Eyne</a:t>
            </a:r>
            <a:r>
              <a:rPr lang="de-DE" sz="2000" dirty="0" smtClean="0">
                <a:latin typeface="Bodoni MT" panose="02070603080606020203" pitchFamily="18" charset="0"/>
              </a:rPr>
              <a:t> Richtung Nuria</a:t>
            </a:r>
            <a:endParaRPr lang="de-DE" sz="20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7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83568" y="5229200"/>
            <a:ext cx="171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Eyne</a:t>
            </a:r>
            <a:endParaRPr lang="de-DE" sz="54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472730"/>
            <a:ext cx="4497964" cy="5997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97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491880" y="594928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Auberge</a:t>
            </a:r>
            <a:r>
              <a:rPr lang="de-DE" sz="3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 Le </a:t>
            </a:r>
            <a:r>
              <a:rPr lang="de-DE" sz="36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Presbytère</a:t>
            </a:r>
            <a:endParaRPr lang="de-DE" sz="3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1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229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10. Tag: Dienstag</a:t>
            </a:r>
            <a:br>
              <a:rPr lang="de-DE" b="1" dirty="0" smtClean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von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Eyne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nach Nuria</a:t>
            </a:r>
            <a:endParaRPr lang="de-DE" sz="3600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3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620688"/>
            <a:ext cx="4227934" cy="5859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389" y="620688"/>
            <a:ext cx="2916481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389" y="4293096"/>
            <a:ext cx="2916481" cy="218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4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9180512" cy="68853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3528" y="5517232"/>
            <a:ext cx="53617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Blick zurück ins </a:t>
            </a:r>
            <a:r>
              <a:rPr lang="de-DE" sz="3200" dirty="0">
                <a:solidFill>
                  <a:schemeClr val="bg1"/>
                </a:solidFill>
                <a:latin typeface="Bodoni MT" panose="02070603080606020203" pitchFamily="18" charset="0"/>
              </a:rPr>
              <a:t>T</a:t>
            </a:r>
            <a:r>
              <a:rPr lang="de-DE" sz="32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al von </a:t>
            </a:r>
            <a:r>
              <a:rPr lang="de-DE" sz="32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Eyne</a:t>
            </a:r>
            <a:endParaRPr lang="de-DE" sz="3200" dirty="0" smtClean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r>
              <a:rPr lang="de-DE" sz="32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und in die </a:t>
            </a:r>
            <a:r>
              <a:rPr lang="de-DE" sz="32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Cerdagne</a:t>
            </a:r>
            <a:endParaRPr lang="de-DE" sz="32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6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292080" y="5445224"/>
            <a:ext cx="3315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Am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Col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de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Eyne</a:t>
            </a:r>
            <a:endParaRPr lang="de-DE" sz="3600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7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97470" y="5229200"/>
            <a:ext cx="4252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Blick nach Spanien –</a:t>
            </a:r>
          </a:p>
          <a:p>
            <a:r>
              <a:rPr lang="de-DE" sz="3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Tal von Nuria</a:t>
            </a:r>
            <a:endParaRPr lang="de-DE" sz="3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0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7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548680"/>
            <a:ext cx="4371950" cy="5829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82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4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212974"/>
            <a:ext cx="2577493" cy="3436657"/>
          </a:xfrm>
          <a:prstGeom prst="ellipse">
            <a:avLst/>
          </a:prstGeom>
          <a:ln w="19050" cap="rnd">
            <a:solidFill>
              <a:srgbClr val="C0C39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755576" y="404664"/>
            <a:ext cx="14350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latin typeface="Bodoni MT" panose="02070603080606020203" pitchFamily="18" charset="0"/>
              </a:rPr>
              <a:t>Nuria</a:t>
            </a:r>
            <a:endParaRPr lang="de-DE" sz="40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48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4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9552" y="5445224"/>
            <a:ext cx="4202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Die Wallfahrtskirche</a:t>
            </a:r>
            <a:endParaRPr lang="de-DE" sz="3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34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alphaModFix amt="3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0751" y="476672"/>
            <a:ext cx="4590707" cy="60040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3940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75" y="0"/>
            <a:ext cx="9144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extfeld 2"/>
          <p:cNvSpPr txBox="1"/>
          <p:nvPr/>
        </p:nvSpPr>
        <p:spPr>
          <a:xfrm>
            <a:off x="4283968" y="4446240"/>
            <a:ext cx="2808312" cy="1015663"/>
          </a:xfrm>
          <a:prstGeom prst="rect">
            <a:avLst/>
          </a:prstGeom>
          <a:gradFill>
            <a:gsLst>
              <a:gs pos="59000">
                <a:srgbClr val="666699">
                  <a:lumMod val="98000"/>
                  <a:alpha val="0"/>
                </a:srgbClr>
              </a:gs>
              <a:gs pos="0">
                <a:srgbClr val="666699"/>
              </a:gs>
              <a:gs pos="100000">
                <a:srgbClr val="AD91BD"/>
              </a:gs>
            </a:gsLst>
            <a:lin ang="5400000" scaled="1"/>
          </a:gra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de-DE" sz="1200" i="1" dirty="0">
                <a:latin typeface="Bodoni MT" panose="02070603080606020203" pitchFamily="18" charset="0"/>
              </a:rPr>
              <a:t>Ich hebe meine Augen auf zu den Bergen: </a:t>
            </a:r>
            <a:endParaRPr lang="de-DE" sz="1200" i="1" dirty="0" smtClean="0">
              <a:latin typeface="Bodoni MT" panose="02070603080606020203" pitchFamily="18" charset="0"/>
            </a:endParaRPr>
          </a:p>
          <a:p>
            <a:r>
              <a:rPr lang="de-DE" sz="1200" i="1" dirty="0" smtClean="0">
                <a:latin typeface="Bodoni MT" panose="02070603080606020203" pitchFamily="18" charset="0"/>
              </a:rPr>
              <a:t>Woher </a:t>
            </a:r>
            <a:r>
              <a:rPr lang="de-DE" sz="1200" i="1" dirty="0">
                <a:latin typeface="Bodoni MT" panose="02070603080606020203" pitchFamily="18" charset="0"/>
              </a:rPr>
              <a:t>kommt mir </a:t>
            </a:r>
            <a:r>
              <a:rPr lang="de-DE" sz="1200" i="1" dirty="0" smtClean="0">
                <a:latin typeface="Bodoni MT" panose="02070603080606020203" pitchFamily="18" charset="0"/>
              </a:rPr>
              <a:t>Hilfe ?</a:t>
            </a:r>
            <a:endParaRPr lang="de-DE" sz="1200" i="1" dirty="0">
              <a:latin typeface="Bodoni MT" panose="02070603080606020203" pitchFamily="18" charset="0"/>
            </a:endParaRPr>
          </a:p>
          <a:p>
            <a:r>
              <a:rPr lang="de-DE" sz="1200" i="1" dirty="0" smtClean="0">
                <a:latin typeface="Bodoni MT" panose="02070603080606020203" pitchFamily="18" charset="0"/>
              </a:rPr>
              <a:t>Meine </a:t>
            </a:r>
            <a:r>
              <a:rPr lang="de-DE" sz="1200" i="1" dirty="0">
                <a:latin typeface="Bodoni MT" panose="02070603080606020203" pitchFamily="18" charset="0"/>
              </a:rPr>
              <a:t>Hilfe kommt vom </a:t>
            </a:r>
            <a:r>
              <a:rPr lang="de-DE" sz="1200" i="1" dirty="0" smtClean="0">
                <a:latin typeface="Bodoni MT" panose="02070603080606020203" pitchFamily="18" charset="0"/>
              </a:rPr>
              <a:t>Herrn,</a:t>
            </a:r>
          </a:p>
          <a:p>
            <a:r>
              <a:rPr lang="de-DE" sz="1200" i="1" dirty="0">
                <a:latin typeface="Bodoni MT" panose="02070603080606020203" pitchFamily="18" charset="0"/>
              </a:rPr>
              <a:t>d</a:t>
            </a:r>
            <a:r>
              <a:rPr lang="de-DE" sz="1200" i="1" dirty="0" smtClean="0">
                <a:latin typeface="Bodoni MT" panose="02070603080606020203" pitchFamily="18" charset="0"/>
              </a:rPr>
              <a:t>er </a:t>
            </a:r>
            <a:r>
              <a:rPr lang="de-DE" sz="1200" i="1" dirty="0">
                <a:latin typeface="Bodoni MT" panose="02070603080606020203" pitchFamily="18" charset="0"/>
              </a:rPr>
              <a:t>Himmel und Erde gemacht </a:t>
            </a:r>
            <a:r>
              <a:rPr lang="de-DE" sz="1200" i="1" dirty="0" smtClean="0">
                <a:latin typeface="Bodoni MT" panose="02070603080606020203" pitchFamily="18" charset="0"/>
              </a:rPr>
              <a:t>hat .</a:t>
            </a:r>
          </a:p>
          <a:p>
            <a:r>
              <a:rPr lang="de-DE" sz="1200" i="1" dirty="0" smtClean="0">
                <a:latin typeface="Bodoni MT" panose="02070603080606020203" pitchFamily="18" charset="0"/>
              </a:rPr>
              <a:t>Psalm 121</a:t>
            </a:r>
            <a:endParaRPr lang="de-DE" sz="1200" i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3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843808" y="5733256"/>
            <a:ext cx="5752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Die Jugendherberge in Nuria</a:t>
            </a:r>
            <a:endParaRPr lang="de-DE" sz="3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9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88640"/>
            <a:ext cx="8856984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70714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920883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1987" y="5229200"/>
            <a:ext cx="874647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  <a:latin typeface="Bodoni MT" panose="02070603080606020203" pitchFamily="18" charset="0"/>
              </a:rPr>
              <a:t>11. Tag, Mittwoch</a:t>
            </a:r>
            <a:br>
              <a:rPr lang="de-DE" dirty="0" smtClean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de-DE" sz="33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Rückfahrt: von Nuria über Vic</a:t>
            </a:r>
            <a:br>
              <a:rPr lang="de-DE" sz="3300" dirty="0" smtClean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de-DE" sz="33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zu Sandra und </a:t>
            </a:r>
            <a:r>
              <a:rPr lang="de-DE" sz="33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Mauri</a:t>
            </a:r>
            <a:r>
              <a:rPr lang="de-DE" sz="33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nach </a:t>
            </a:r>
            <a:r>
              <a:rPr lang="de-DE" sz="33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Madremanya</a:t>
            </a:r>
            <a:r>
              <a:rPr lang="de-DE" sz="33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bei  Girona</a:t>
            </a:r>
            <a:endParaRPr lang="de-DE" sz="33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47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401" y="237992"/>
            <a:ext cx="2060160" cy="32049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42" y="260649"/>
            <a:ext cx="2574920" cy="36004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997" y="1218503"/>
            <a:ext cx="3058086" cy="54716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954309"/>
            <a:ext cx="2535326" cy="270724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401" y="3656236"/>
            <a:ext cx="2003615" cy="30021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762997" y="189452"/>
            <a:ext cx="30580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Bodoni MT" panose="02070603080606020203" pitchFamily="18" charset="0"/>
              </a:rPr>
              <a:t>Poster und Plakate:</a:t>
            </a:r>
          </a:p>
          <a:p>
            <a:r>
              <a:rPr lang="de-DE" sz="2400" dirty="0" smtClean="0">
                <a:latin typeface="Bodoni MT" panose="02070603080606020203" pitchFamily="18" charset="0"/>
              </a:rPr>
              <a:t>Wintersport in Nuria</a:t>
            </a:r>
            <a:endParaRPr lang="de-DE" sz="24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0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2852936"/>
            <a:ext cx="5328217" cy="3726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04664"/>
            <a:ext cx="5486400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251520" y="4653136"/>
            <a:ext cx="3215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latin typeface="Bodoni MT" panose="02070603080606020203" pitchFamily="18" charset="0"/>
              </a:rPr>
              <a:t>Der Zug von Nuria</a:t>
            </a:r>
          </a:p>
          <a:p>
            <a:r>
              <a:rPr lang="de-DE" sz="2000" dirty="0" smtClean="0">
                <a:latin typeface="Bodoni MT" panose="02070603080606020203" pitchFamily="18" charset="0"/>
              </a:rPr>
              <a:t> über </a:t>
            </a:r>
            <a:r>
              <a:rPr lang="de-DE" sz="2000" dirty="0" err="1" smtClean="0">
                <a:latin typeface="Bodoni MT" panose="02070603080606020203" pitchFamily="18" charset="0"/>
              </a:rPr>
              <a:t>Queralbs</a:t>
            </a:r>
            <a:r>
              <a:rPr lang="de-DE" sz="2000" dirty="0" smtClean="0">
                <a:latin typeface="Bodoni MT" panose="02070603080606020203" pitchFamily="18" charset="0"/>
              </a:rPr>
              <a:t> nach </a:t>
            </a:r>
            <a:r>
              <a:rPr lang="de-DE" sz="2000" dirty="0" err="1" smtClean="0">
                <a:latin typeface="Bodoni MT" panose="02070603080606020203" pitchFamily="18" charset="0"/>
              </a:rPr>
              <a:t>Ribes</a:t>
            </a:r>
            <a:endParaRPr lang="de-DE" sz="2000" dirty="0" smtClean="0">
              <a:latin typeface="Bodoni MT" panose="02070603080606020203" pitchFamily="18" charset="0"/>
            </a:endParaRPr>
          </a:p>
          <a:p>
            <a:r>
              <a:rPr lang="de-DE" sz="2000" dirty="0" smtClean="0">
                <a:latin typeface="Bodoni MT" panose="02070603080606020203" pitchFamily="18" charset="0"/>
              </a:rPr>
              <a:t>Zahnradbahn und </a:t>
            </a:r>
          </a:p>
          <a:p>
            <a:r>
              <a:rPr lang="de-DE" sz="2000" dirty="0" smtClean="0">
                <a:latin typeface="Bodoni MT" panose="02070603080606020203" pitchFamily="18" charset="0"/>
              </a:rPr>
              <a:t>„normaler“ Zug gleichzeitig</a:t>
            </a:r>
            <a:endParaRPr lang="de-DE" sz="20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7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99">
                <a:alpha val="28000"/>
              </a:srgbClr>
            </a:gs>
            <a:gs pos="25700">
              <a:srgbClr val="FEEF71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9980" y="976164"/>
            <a:ext cx="6300192" cy="4725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3437874"/>
            <a:ext cx="2915730" cy="3050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5940152" y="1196752"/>
            <a:ext cx="27366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Bodoni MT" panose="02070603080606020203" pitchFamily="18" charset="0"/>
              </a:rPr>
              <a:t>Zwischenstopp</a:t>
            </a:r>
          </a:p>
          <a:p>
            <a:r>
              <a:rPr lang="de-DE" sz="3200" dirty="0" smtClean="0">
                <a:latin typeface="Bodoni MT" panose="02070603080606020203" pitchFamily="18" charset="0"/>
              </a:rPr>
              <a:t> in Vic</a:t>
            </a:r>
            <a:endParaRPr lang="de-DE" sz="32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89190" y="1223341"/>
            <a:ext cx="5397283" cy="404796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0555" y="1241441"/>
            <a:ext cx="5376597" cy="403244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635896" y="6212504"/>
            <a:ext cx="4980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latin typeface="Bodoni MT" panose="02070603080606020203" pitchFamily="18" charset="0"/>
              </a:rPr>
              <a:t>Gare </a:t>
            </a:r>
            <a:r>
              <a:rPr lang="de-DE" sz="2400" b="1" dirty="0" err="1" smtClean="0">
                <a:latin typeface="Bodoni MT" panose="02070603080606020203" pitchFamily="18" charset="0"/>
              </a:rPr>
              <a:t>d‘Austerlitz</a:t>
            </a:r>
            <a:r>
              <a:rPr lang="de-DE" sz="2400" b="1" dirty="0" smtClean="0">
                <a:latin typeface="Bodoni MT" panose="02070603080606020203" pitchFamily="18" charset="0"/>
              </a:rPr>
              <a:t>:  „ Kunst am Bau...“</a:t>
            </a:r>
            <a:endParaRPr lang="de-DE" sz="24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6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99">
                <a:alpha val="28000"/>
              </a:srgbClr>
            </a:gs>
            <a:gs pos="25700">
              <a:srgbClr val="FEEF71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4518" y="2108854"/>
            <a:ext cx="4992555" cy="374441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81509" y="2119291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6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4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29326" y="1601797"/>
            <a:ext cx="4968552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650" y="2492896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45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3808" y="5589240"/>
            <a:ext cx="6177166" cy="1143000"/>
          </a:xfrm>
        </p:spPr>
        <p:txBody>
          <a:bodyPr>
            <a:normAutofit/>
          </a:bodyPr>
          <a:lstStyle/>
          <a:p>
            <a:pPr algn="r"/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12. Tag, Donnerstag</a:t>
            </a:r>
            <a:b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de-DE" sz="3100" b="1" dirty="0">
                <a:solidFill>
                  <a:schemeClr val="bg1"/>
                </a:solidFill>
                <a:latin typeface="Bodoni MT" panose="02070603080606020203" pitchFamily="18" charset="0"/>
              </a:rPr>
              <a:t>b</a:t>
            </a:r>
            <a:r>
              <a:rPr lang="de-DE" sz="31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ei Silke und </a:t>
            </a:r>
            <a:r>
              <a:rPr lang="de-DE" sz="31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Mauri</a:t>
            </a:r>
            <a:r>
              <a:rPr lang="de-DE" sz="31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in </a:t>
            </a:r>
            <a:r>
              <a:rPr lang="de-DE" sz="31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Madremanya</a:t>
            </a:r>
            <a:endParaRPr lang="de-DE" sz="3100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098" y="1628800"/>
            <a:ext cx="4104456" cy="307834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04" y="404664"/>
            <a:ext cx="4329465" cy="324709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3429000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9197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355976" y="5420543"/>
            <a:ext cx="40307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Bodoni MT" panose="02070603080606020203" pitchFamily="18" charset="0"/>
              </a:rPr>
              <a:t>Gare </a:t>
            </a:r>
            <a:r>
              <a:rPr lang="de-DE" sz="4400" b="1" dirty="0" err="1">
                <a:solidFill>
                  <a:schemeClr val="bg1"/>
                </a:solidFill>
                <a:latin typeface="Bodoni MT" panose="02070603080606020203" pitchFamily="18" charset="0"/>
              </a:rPr>
              <a:t>d‘Austerlitz</a:t>
            </a:r>
            <a:endParaRPr lang="de-DE" sz="440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pPr algn="l" rtl="0" eaLnBrk="1" latinLnBrk="0" hangingPunct="1"/>
            <a:r>
              <a:rPr lang="de-DE" sz="3200" b="1" kern="1200" dirty="0" smtClean="0">
                <a:solidFill>
                  <a:srgbClr val="000000"/>
                </a:solidFill>
                <a:effectLst/>
                <a:latin typeface="Bodoni MT"/>
                <a:ea typeface="+mn-ea"/>
                <a:cs typeface="+mn-cs"/>
              </a:rPr>
              <a:t>1.  Tag Samstagmorgen mit dem Zug nach Paris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372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483768" y="5733255"/>
            <a:ext cx="61176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Ankunft mit dem Nachtzug in Foix:</a:t>
            </a:r>
          </a:p>
          <a:p>
            <a:r>
              <a:rPr lang="de-DE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6. 00 morgens – die Nachtschwärmer gehen nach Hause</a:t>
            </a:r>
          </a:p>
          <a:p>
            <a:r>
              <a:rPr lang="de-DE" sz="2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-&gt; kein Frühstück !</a:t>
            </a:r>
            <a:endParaRPr lang="de-DE" sz="2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5188779" y="627585"/>
            <a:ext cx="3785243" cy="1143000"/>
          </a:xfrm>
        </p:spPr>
        <p:txBody>
          <a:bodyPr/>
          <a:lstStyle/>
          <a:p>
            <a:pPr algn="l" rtl="0" eaLnBrk="1" latinLnBrk="0" hangingPunct="1"/>
            <a:r>
              <a:rPr lang="de-DE" sz="2400" b="1" kern="1200" dirty="0" smtClean="0">
                <a:solidFill>
                  <a:srgbClr val="000000"/>
                </a:solidFill>
                <a:effectLst/>
                <a:latin typeface="Bodoni MT"/>
                <a:ea typeface="+mn-ea"/>
                <a:cs typeface="+mn-cs"/>
              </a:rPr>
              <a:t>2. Tag, Sonntag</a:t>
            </a:r>
            <a:br>
              <a:rPr lang="de-DE" sz="2400" b="1" kern="1200" dirty="0" smtClean="0">
                <a:solidFill>
                  <a:srgbClr val="000000"/>
                </a:solidFill>
                <a:effectLst/>
                <a:latin typeface="Bodoni MT"/>
                <a:ea typeface="+mn-ea"/>
                <a:cs typeface="+mn-cs"/>
              </a:rPr>
            </a:br>
            <a:r>
              <a:rPr lang="de-DE" sz="2400" b="1" kern="1200" dirty="0" smtClean="0">
                <a:solidFill>
                  <a:srgbClr val="000000"/>
                </a:solidFill>
                <a:effectLst/>
                <a:latin typeface="Bodoni MT"/>
                <a:ea typeface="+mn-ea"/>
                <a:cs typeface="+mn-cs"/>
              </a:rPr>
              <a:t>Von Foix nach </a:t>
            </a:r>
            <a:r>
              <a:rPr lang="de-DE" sz="2400" b="1" kern="1200" dirty="0" err="1" smtClean="0">
                <a:solidFill>
                  <a:srgbClr val="000000"/>
                </a:solidFill>
                <a:effectLst/>
                <a:latin typeface="Bodoni MT"/>
                <a:ea typeface="+mn-ea"/>
                <a:cs typeface="+mn-cs"/>
              </a:rPr>
              <a:t>Roquefixade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939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4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9"/>
          <a:stretch/>
        </p:blipFill>
        <p:spPr>
          <a:xfrm>
            <a:off x="-35813" y="-27522"/>
            <a:ext cx="9202696" cy="69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3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0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9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7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4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6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301208"/>
            <a:ext cx="8229600" cy="1440160"/>
          </a:xfrm>
          <a:solidFill>
            <a:schemeClr val="bg1">
              <a:alpha val="79000"/>
            </a:schemeClr>
          </a:solidFill>
          <a:effectLst>
            <a:softEdge rad="190500"/>
          </a:effectLst>
        </p:spPr>
        <p:txBody>
          <a:bodyPr>
            <a:normAutofit fontScale="90000"/>
          </a:bodyPr>
          <a:lstStyle/>
          <a:p>
            <a:pPr algn="l"/>
            <a:r>
              <a:rPr lang="de-DE" b="1" dirty="0" smtClean="0">
                <a:latin typeface="Bodoni MT" panose="02070603080606020203" pitchFamily="18" charset="0"/>
              </a:rPr>
              <a:t>13. Tag, Freitag</a:t>
            </a:r>
            <a:br>
              <a:rPr lang="de-DE" b="1" dirty="0" smtClean="0">
                <a:latin typeface="Bodoni MT" panose="02070603080606020203" pitchFamily="18" charset="0"/>
              </a:rPr>
            </a:br>
            <a:r>
              <a:rPr lang="de-DE" b="1" dirty="0" smtClean="0">
                <a:latin typeface="Bodoni MT" panose="02070603080606020203" pitchFamily="18" charset="0"/>
              </a:rPr>
              <a:t>Barcelona und Rückflug nach Köln</a:t>
            </a:r>
            <a:endParaRPr lang="de-DE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57116" y="1385306"/>
            <a:ext cx="6038359" cy="407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349" y="3554082"/>
            <a:ext cx="3851920" cy="288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349" y="415784"/>
            <a:ext cx="3887924" cy="294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77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04664"/>
            <a:ext cx="4515966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5292080" y="5373216"/>
            <a:ext cx="3701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 smtClean="0">
                <a:latin typeface="Bodoni MT" panose="02070603080606020203" pitchFamily="18" charset="0"/>
              </a:rPr>
              <a:t>Sagrada</a:t>
            </a:r>
            <a:r>
              <a:rPr lang="de-DE" sz="4000" dirty="0" smtClean="0">
                <a:latin typeface="Bodoni MT" panose="02070603080606020203" pitchFamily="18" charset="0"/>
              </a:rPr>
              <a:t>  </a:t>
            </a:r>
            <a:r>
              <a:rPr lang="de-DE" sz="4000" dirty="0" err="1" smtClean="0">
                <a:latin typeface="Bodoni MT" panose="02070603080606020203" pitchFamily="18" charset="0"/>
              </a:rPr>
              <a:t>familia</a:t>
            </a:r>
            <a:endParaRPr lang="de-DE" sz="40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CCFF99">
                <a:alpha val="6000"/>
              </a:srgbClr>
            </a:gs>
            <a:gs pos="0">
              <a:srgbClr val="CCFF99"/>
            </a:gs>
            <a:gs pos="100000">
              <a:srgbClr val="33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42" y="836712"/>
            <a:ext cx="3885896" cy="5181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059328"/>
            <a:ext cx="4032448" cy="5376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1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36712"/>
            <a:ext cx="4104456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912" y="836712"/>
            <a:ext cx="3939902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12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692696"/>
            <a:ext cx="3939902" cy="525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239746"/>
            <a:ext cx="3511550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91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4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907825"/>
            <a:ext cx="3960440" cy="5473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907825"/>
            <a:ext cx="3777884" cy="5473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028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983587"/>
            <a:ext cx="3528392" cy="4965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980728"/>
            <a:ext cx="3489852" cy="4968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025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1560" y="5786099"/>
            <a:ext cx="2677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Blick auf Foix</a:t>
            </a:r>
            <a:endParaRPr lang="de-DE" sz="32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392037"/>
            <a:ext cx="3354472" cy="6093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92037"/>
            <a:ext cx="4371950" cy="6093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014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332656"/>
            <a:ext cx="6372200" cy="477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323528" y="3216432"/>
            <a:ext cx="3669486" cy="3383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24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0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8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19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580112" y="620688"/>
            <a:ext cx="2906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Roquefixade</a:t>
            </a:r>
            <a:endParaRPr lang="de-DE" sz="4000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0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0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>
                <a:alpha val="0"/>
              </a:srgbClr>
            </a:gs>
            <a:gs pos="50000">
              <a:srgbClr val="9CB86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99" y="692696"/>
            <a:ext cx="4096080" cy="54614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96124" y="1465889"/>
            <a:ext cx="5461440" cy="3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476672"/>
            <a:ext cx="5003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latin typeface="Bodoni MT" panose="02070603080606020203" pitchFamily="18" charset="0"/>
                <a:ea typeface="Batang" panose="02030600000101010101" pitchFamily="18" charset="-127"/>
                <a:cs typeface="Aharoni" panose="02010803020104030203" pitchFamily="2" charset="-79"/>
              </a:rPr>
              <a:t>Musée du </a:t>
            </a:r>
            <a:r>
              <a:rPr lang="de-DE" sz="4000" b="1" dirty="0" err="1">
                <a:latin typeface="Bodoni MT" panose="02070603080606020203" pitchFamily="18" charset="0"/>
                <a:ea typeface="Batang" panose="02030600000101010101" pitchFamily="18" charset="-127"/>
                <a:cs typeface="Aharoni" panose="02010803020104030203" pitchFamily="2" charset="-79"/>
              </a:rPr>
              <a:t>monde</a:t>
            </a:r>
            <a:r>
              <a:rPr lang="de-DE" sz="4000" b="1" dirty="0">
                <a:latin typeface="Bodoni MT" panose="02070603080606020203" pitchFamily="18" charset="0"/>
                <a:ea typeface="Batang" panose="02030600000101010101" pitchFamily="18" charset="-127"/>
                <a:cs typeface="Aharoni" panose="02010803020104030203" pitchFamily="2" charset="-79"/>
              </a:rPr>
              <a:t> </a:t>
            </a:r>
            <a:r>
              <a:rPr lang="de-DE" sz="4000" b="1" dirty="0" err="1">
                <a:latin typeface="Bodoni MT" panose="02070603080606020203" pitchFamily="18" charset="0"/>
                <a:ea typeface="Batang" panose="02030600000101010101" pitchFamily="18" charset="-127"/>
                <a:cs typeface="Aharoni" panose="02010803020104030203" pitchFamily="2" charset="-79"/>
              </a:rPr>
              <a:t>arabe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136266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124744"/>
            <a:ext cx="4465548" cy="5384025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0054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95936" y="1844824"/>
            <a:ext cx="489654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bg1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104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>
                <a:alpha val="0"/>
              </a:srgbClr>
            </a:gs>
            <a:gs pos="50000">
              <a:srgbClr val="9CB86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417" y="548680"/>
            <a:ext cx="4299942" cy="5733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149080"/>
            <a:ext cx="3240360" cy="1872208"/>
          </a:xfrm>
        </p:spPr>
        <p:txBody>
          <a:bodyPr>
            <a:noAutofit/>
          </a:bodyPr>
          <a:lstStyle/>
          <a:p>
            <a:pPr algn="l"/>
            <a:r>
              <a:rPr lang="de-DE" sz="3200" b="1" dirty="0" smtClean="0">
                <a:latin typeface="Bodoni MT" panose="02070603080606020203" pitchFamily="18" charset="0"/>
              </a:rPr>
              <a:t>3. Tag, Montag </a:t>
            </a:r>
            <a:br>
              <a:rPr lang="de-DE" sz="3200" b="1" dirty="0" smtClean="0">
                <a:latin typeface="Bodoni MT" panose="02070603080606020203" pitchFamily="18" charset="0"/>
              </a:rPr>
            </a:br>
            <a:r>
              <a:rPr lang="de-DE" sz="3200" b="1" dirty="0" smtClean="0">
                <a:latin typeface="Bodoni MT" panose="02070603080606020203" pitchFamily="18" charset="0"/>
              </a:rPr>
              <a:t>von </a:t>
            </a:r>
            <a:r>
              <a:rPr lang="de-DE" sz="3200" b="1" dirty="0" err="1" smtClean="0">
                <a:latin typeface="Bodoni MT" panose="02070603080606020203" pitchFamily="18" charset="0"/>
              </a:rPr>
              <a:t>Roquefixade</a:t>
            </a:r>
            <a:r>
              <a:rPr lang="de-DE" sz="3200" b="1" dirty="0" smtClean="0">
                <a:latin typeface="Bodoni MT" panose="02070603080606020203" pitchFamily="18" charset="0"/>
              </a:rPr>
              <a:t/>
            </a:r>
            <a:br>
              <a:rPr lang="de-DE" sz="3200" b="1" dirty="0" smtClean="0">
                <a:latin typeface="Bodoni MT" panose="02070603080606020203" pitchFamily="18" charset="0"/>
              </a:rPr>
            </a:br>
            <a:r>
              <a:rPr lang="de-DE" sz="3200" b="1" dirty="0" smtClean="0">
                <a:latin typeface="Bodoni MT" panose="02070603080606020203" pitchFamily="18" charset="0"/>
              </a:rPr>
              <a:t>nach </a:t>
            </a:r>
            <a:r>
              <a:rPr lang="de-DE" sz="3200" b="1" dirty="0" err="1" smtClean="0">
                <a:latin typeface="Bodoni MT" panose="02070603080606020203" pitchFamily="18" charset="0"/>
              </a:rPr>
              <a:t>Montségur</a:t>
            </a:r>
            <a:endParaRPr lang="de-DE" sz="32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37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348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55576" y="382000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Bodoni MT" panose="02070603080606020203" pitchFamily="18" charset="0"/>
              </a:rPr>
              <a:t>Montségur</a:t>
            </a:r>
            <a:endParaRPr lang="de-DE" sz="2400" dirty="0">
              <a:latin typeface="Bodoni MT" panose="02070603080606020203" pitchFamily="18" charset="0"/>
            </a:endParaRPr>
          </a:p>
        </p:txBody>
      </p:sp>
      <p:sp>
        <p:nvSpPr>
          <p:cNvPr id="5" name="Pfeil nach unten 4"/>
          <p:cNvSpPr/>
          <p:nvPr/>
        </p:nvSpPr>
        <p:spPr>
          <a:xfrm rot="18124541">
            <a:off x="2788481" y="254447"/>
            <a:ext cx="55280" cy="1047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45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31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99592" y="5877272"/>
            <a:ext cx="29216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>
                <a:latin typeface="Bodoni MT" panose="02070603080606020203" pitchFamily="18" charset="0"/>
              </a:rPr>
              <a:t>Montferrier</a:t>
            </a:r>
            <a:endParaRPr lang="de-DE" sz="44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4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>
                <a:alpha val="0"/>
              </a:srgbClr>
            </a:gs>
            <a:gs pos="50000">
              <a:srgbClr val="9CB86E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27717" y="1333010"/>
            <a:ext cx="595266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22" y="4511"/>
            <a:ext cx="9144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796136" y="5661247"/>
            <a:ext cx="2877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Montségur</a:t>
            </a:r>
            <a:endParaRPr lang="de-DE" sz="4800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6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87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138669"/>
            <a:ext cx="3744416" cy="5122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138669"/>
            <a:ext cx="3672408" cy="5136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13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1560" y="6024236"/>
            <a:ext cx="3744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 smtClean="0">
                <a:latin typeface="Bodoni MT" panose="02070603080606020203" pitchFamily="18" charset="0"/>
              </a:rPr>
              <a:t>Auberge</a:t>
            </a:r>
            <a:r>
              <a:rPr lang="de-DE" sz="3600" b="1" dirty="0" smtClean="0">
                <a:latin typeface="Bodoni MT" panose="02070603080606020203" pitchFamily="18" charset="0"/>
              </a:rPr>
              <a:t> Lou </a:t>
            </a:r>
            <a:r>
              <a:rPr lang="de-DE" sz="3600" b="1" dirty="0" err="1" smtClean="0">
                <a:latin typeface="Bodoni MT" panose="02070603080606020203" pitchFamily="18" charset="0"/>
              </a:rPr>
              <a:t>sicret</a:t>
            </a:r>
            <a:endParaRPr lang="de-DE" sz="36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2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936" y="980728"/>
            <a:ext cx="3696265" cy="492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356992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01600">
              <a:srgbClr val="92D05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250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el 5"/>
          <p:cNvSpPr txBox="1">
            <a:spLocks noGrp="1"/>
          </p:cNvSpPr>
          <p:nvPr>
            <p:ph type="title"/>
          </p:nvPr>
        </p:nvSpPr>
        <p:spPr>
          <a:xfrm>
            <a:off x="179512" y="5013176"/>
            <a:ext cx="6380849" cy="1569660"/>
          </a:xfrm>
          <a:prstGeom prst="rect">
            <a:avLst/>
          </a:prstGeom>
          <a:solidFill>
            <a:schemeClr val="bg1">
              <a:alpha val="55000"/>
            </a:schemeClr>
          </a:solidFill>
          <a:effectLst>
            <a:softEdge rad="215900"/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3200" b="1" dirty="0" smtClean="0">
                <a:latin typeface="Bodoni MT" panose="02070603080606020203" pitchFamily="18" charset="0"/>
              </a:rPr>
              <a:t>4. Tag: Dienstag</a:t>
            </a:r>
          </a:p>
          <a:p>
            <a:pPr algn="l"/>
            <a:r>
              <a:rPr lang="de-DE" sz="3200" b="1" dirty="0" smtClean="0">
                <a:latin typeface="Bodoni MT" panose="02070603080606020203" pitchFamily="18" charset="0"/>
              </a:rPr>
              <a:t>Schlamm, Wiesen und Regen</a:t>
            </a:r>
          </a:p>
          <a:p>
            <a:pPr algn="l"/>
            <a:r>
              <a:rPr lang="de-DE" sz="3200" b="1" dirty="0" smtClean="0">
                <a:latin typeface="Bodoni MT" panose="02070603080606020203" pitchFamily="18" charset="0"/>
              </a:rPr>
              <a:t> – von </a:t>
            </a:r>
            <a:r>
              <a:rPr lang="de-DE" sz="3200" b="1" dirty="0" err="1" smtClean="0">
                <a:latin typeface="Bodoni MT" panose="02070603080606020203" pitchFamily="18" charset="0"/>
              </a:rPr>
              <a:t>Montségur</a:t>
            </a:r>
            <a:r>
              <a:rPr lang="de-DE" sz="3200" b="1" dirty="0" smtClean="0">
                <a:latin typeface="Bodoni MT" panose="02070603080606020203" pitchFamily="18" charset="0"/>
              </a:rPr>
              <a:t> zum </a:t>
            </a:r>
            <a:r>
              <a:rPr lang="de-DE" sz="3200" b="1" dirty="0" err="1" smtClean="0">
                <a:latin typeface="Bodoni MT" panose="02070603080606020203" pitchFamily="18" charset="0"/>
              </a:rPr>
              <a:t>Réfuge</a:t>
            </a:r>
            <a:r>
              <a:rPr lang="de-DE" sz="3200" b="1" dirty="0" smtClean="0">
                <a:latin typeface="Bodoni MT" panose="02070603080606020203" pitchFamily="18" charset="0"/>
              </a:rPr>
              <a:t> </a:t>
            </a:r>
            <a:r>
              <a:rPr lang="de-DE" sz="3200" b="1" dirty="0" err="1" smtClean="0">
                <a:latin typeface="Bodoni MT" panose="02070603080606020203" pitchFamily="18" charset="0"/>
              </a:rPr>
              <a:t>Chiola</a:t>
            </a:r>
            <a:endParaRPr lang="de-DE" sz="32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9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3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52" y="533061"/>
            <a:ext cx="2808312" cy="3544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546246"/>
            <a:ext cx="4464091" cy="5952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61" y="4430418"/>
            <a:ext cx="2848603" cy="20636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973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3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652" y="283974"/>
            <a:ext cx="3528392" cy="2705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8837" y="844854"/>
            <a:ext cx="4646037" cy="3484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64088" y="3613992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hteck 7"/>
          <p:cNvSpPr/>
          <p:nvPr/>
        </p:nvSpPr>
        <p:spPr>
          <a:xfrm>
            <a:off x="3707904" y="5661248"/>
            <a:ext cx="18549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latin typeface="Bodoni MT" panose="02070603080606020203" pitchFamily="18" charset="0"/>
              </a:rPr>
              <a:t>Statue </a:t>
            </a:r>
          </a:p>
          <a:p>
            <a:r>
              <a:rPr lang="de-DE" dirty="0" smtClean="0">
                <a:latin typeface="Bodoni MT" panose="02070603080606020203" pitchFamily="18" charset="0"/>
              </a:rPr>
              <a:t>Kalifenpalast</a:t>
            </a:r>
          </a:p>
          <a:p>
            <a:r>
              <a:rPr lang="de-DE" dirty="0" smtClean="0">
                <a:latin typeface="Bodoni MT" panose="02070603080606020203" pitchFamily="18" charset="0"/>
              </a:rPr>
              <a:t>Syrien 730 </a:t>
            </a:r>
            <a:r>
              <a:rPr lang="de-DE" dirty="0" err="1" smtClean="0">
                <a:latin typeface="Bodoni MT" panose="02070603080606020203" pitchFamily="18" charset="0"/>
              </a:rPr>
              <a:t>n.Chr</a:t>
            </a:r>
            <a:endParaRPr lang="de-DE" dirty="0">
              <a:latin typeface="Bodoni MT" panose="02070603080606020203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3568" y="5049799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Bodoni MT" panose="02070603080606020203" pitchFamily="18" charset="0"/>
              </a:rPr>
              <a:t>Göttin in Mekka,  - vorislamisch</a:t>
            </a:r>
            <a:endParaRPr lang="de-DE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548680"/>
            <a:ext cx="4245936" cy="566124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3789041"/>
            <a:ext cx="3419871" cy="242088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573628"/>
            <a:ext cx="3419872" cy="28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97" y="739117"/>
            <a:ext cx="3888432" cy="5349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764704"/>
            <a:ext cx="3888432" cy="5298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914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98000">
              <a:schemeClr val="accent3">
                <a:lumMod val="82000"/>
              </a:schemeClr>
            </a:gs>
            <a:gs pos="64000">
              <a:srgbClr val="9CB86E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548680"/>
            <a:ext cx="4371950" cy="582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427" y="1576468"/>
            <a:ext cx="2664296" cy="3552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 flipH="1">
            <a:off x="5681003" y="5604048"/>
            <a:ext cx="2906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Bodoni MT" panose="02070603080606020203" pitchFamily="18" charset="0"/>
              </a:rPr>
              <a:t>Kurze Rast in </a:t>
            </a:r>
            <a:r>
              <a:rPr lang="de-DE" sz="2400" b="1" dirty="0" err="1">
                <a:latin typeface="Bodoni MT" panose="02070603080606020203" pitchFamily="18" charset="0"/>
              </a:rPr>
              <a:t>C</a:t>
            </a:r>
            <a:r>
              <a:rPr lang="de-DE" sz="2400" b="1" dirty="0" err="1" smtClean="0">
                <a:latin typeface="Bodoni MT" panose="02070603080606020203" pitchFamily="18" charset="0"/>
              </a:rPr>
              <a:t>omus</a:t>
            </a:r>
            <a:endParaRPr lang="de-DE" sz="24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9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0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23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9552" y="5835465"/>
            <a:ext cx="3815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 smtClean="0">
                <a:latin typeface="Bodoni MT" panose="02070603080606020203" pitchFamily="18" charset="0"/>
              </a:rPr>
              <a:t>Réfuge</a:t>
            </a:r>
            <a:r>
              <a:rPr lang="de-DE" sz="4000" dirty="0" smtClean="0">
                <a:latin typeface="Bodoni MT" panose="02070603080606020203" pitchFamily="18" charset="0"/>
              </a:rPr>
              <a:t> de </a:t>
            </a:r>
            <a:r>
              <a:rPr lang="de-DE" sz="4000" dirty="0" err="1" smtClean="0">
                <a:latin typeface="Bodoni MT" panose="02070603080606020203" pitchFamily="18" charset="0"/>
              </a:rPr>
              <a:t>Chiola</a:t>
            </a:r>
            <a:endParaRPr lang="de-DE" sz="40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0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7999">
              <a:srgbClr val="FFFFFF"/>
            </a:gs>
            <a:gs pos="53000">
              <a:srgbClr val="CFCFCF"/>
            </a:gs>
            <a:gs pos="66000">
              <a:srgbClr val="CFCFCF"/>
            </a:gs>
            <a:gs pos="78999">
              <a:srgbClr val="FFFFFF"/>
            </a:gs>
            <a:gs pos="100000">
              <a:schemeClr val="tx1">
                <a:lumMod val="75000"/>
                <a:lumOff val="2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04664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61367" y="4015697"/>
            <a:ext cx="2965385" cy="2224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35971" y="892154"/>
            <a:ext cx="5052053" cy="37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feld 6"/>
          <p:cNvSpPr txBox="1"/>
          <p:nvPr/>
        </p:nvSpPr>
        <p:spPr>
          <a:xfrm>
            <a:off x="1187624" y="5733256"/>
            <a:ext cx="2627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latin typeface="Bodoni MT" panose="02070603080606020203" pitchFamily="18" charset="0"/>
              </a:rPr>
              <a:t>Astrolabien</a:t>
            </a:r>
            <a:endParaRPr lang="de-DE" sz="40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1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5. Tag</a:t>
            </a:r>
            <a:r>
              <a:rPr lang="de-DE" sz="3600" b="1" baseline="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, Mittwoch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/>
            </a:r>
            <a:b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Abstieg nach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Ax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–les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Thermes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/>
            </a:r>
            <a:b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und Fahrt zur Höhle von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Niaux</a:t>
            </a:r>
            <a:endParaRPr lang="de-DE" sz="3600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31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74" y="4872"/>
            <a:ext cx="9187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1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3213">
            <a:off x="449624" y="513199"/>
            <a:ext cx="3995936" cy="299695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9254">
            <a:off x="4637240" y="816882"/>
            <a:ext cx="3960440" cy="297033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3448">
            <a:off x="748534" y="3659168"/>
            <a:ext cx="4020339" cy="292494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816582" y="4807677"/>
            <a:ext cx="51064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Ax</a:t>
            </a:r>
            <a:r>
              <a:rPr lang="de-DE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-les-</a:t>
            </a:r>
            <a:r>
              <a:rPr lang="de-DE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Thermes</a:t>
            </a:r>
            <a:endParaRPr lang="de-DE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7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508" y="404664"/>
            <a:ext cx="7013547" cy="604266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3212976"/>
            <a:ext cx="130843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latin typeface="Bodoni MT" panose="02070603080606020203" pitchFamily="18" charset="0"/>
              </a:rPr>
              <a:t>Ax</a:t>
            </a:r>
            <a:r>
              <a:rPr lang="de-DE" sz="2400" b="1" dirty="0" smtClean="0">
                <a:latin typeface="Bodoni MT" panose="02070603080606020203" pitchFamily="18" charset="0"/>
              </a:rPr>
              <a:t>-</a:t>
            </a:r>
          </a:p>
          <a:p>
            <a:r>
              <a:rPr lang="de-DE" sz="2400" b="1" dirty="0">
                <a:latin typeface="Bodoni MT" panose="02070603080606020203" pitchFamily="18" charset="0"/>
              </a:rPr>
              <a:t>l</a:t>
            </a:r>
            <a:r>
              <a:rPr lang="de-DE" sz="2400" b="1" dirty="0" smtClean="0">
                <a:latin typeface="Bodoni MT" panose="02070603080606020203" pitchFamily="18" charset="0"/>
              </a:rPr>
              <a:t>es -</a:t>
            </a:r>
          </a:p>
          <a:p>
            <a:r>
              <a:rPr lang="de-DE" sz="2400" b="1" dirty="0" err="1" smtClean="0">
                <a:latin typeface="Bodoni MT" panose="02070603080606020203" pitchFamily="18" charset="0"/>
              </a:rPr>
              <a:t>Thermes</a:t>
            </a:r>
            <a:endParaRPr lang="de-DE" sz="2400" b="1" dirty="0" smtClean="0">
              <a:latin typeface="Bodoni MT" panose="02070603080606020203" pitchFamily="18" charset="0"/>
            </a:endParaRPr>
          </a:p>
          <a:p>
            <a:endParaRPr lang="de-DE" sz="2400" b="1" dirty="0" smtClean="0">
              <a:latin typeface="Bodoni MT" panose="02070603080606020203" pitchFamily="18" charset="0"/>
            </a:endParaRPr>
          </a:p>
          <a:p>
            <a:r>
              <a:rPr lang="de-DE" sz="2400" b="1" dirty="0" smtClean="0">
                <a:latin typeface="Bodoni MT" panose="02070603080606020203" pitchFamily="18" charset="0"/>
              </a:rPr>
              <a:t>Hotel</a:t>
            </a:r>
          </a:p>
          <a:p>
            <a:r>
              <a:rPr lang="de-DE" sz="2400" b="1" dirty="0">
                <a:latin typeface="Bodoni MT" panose="02070603080606020203" pitchFamily="18" charset="0"/>
              </a:rPr>
              <a:t>l</a:t>
            </a:r>
            <a:r>
              <a:rPr lang="de-DE" sz="2400" b="1" dirty="0" smtClean="0">
                <a:latin typeface="Bodoni MT" panose="02070603080606020203" pitchFamily="18" charset="0"/>
              </a:rPr>
              <a:t>a </a:t>
            </a:r>
          </a:p>
          <a:p>
            <a:r>
              <a:rPr lang="de-DE" sz="2400" b="1" dirty="0" err="1">
                <a:latin typeface="Bodoni MT" panose="02070603080606020203" pitchFamily="18" charset="0"/>
              </a:rPr>
              <a:t>g</a:t>
            </a:r>
            <a:r>
              <a:rPr lang="de-DE" sz="2400" b="1" dirty="0" err="1" smtClean="0">
                <a:latin typeface="Bodoni MT" panose="02070603080606020203" pitchFamily="18" charset="0"/>
              </a:rPr>
              <a:t>rande</a:t>
            </a:r>
            <a:r>
              <a:rPr lang="de-DE" sz="2400" b="1" dirty="0" smtClean="0">
                <a:latin typeface="Bodoni MT" panose="02070603080606020203" pitchFamily="18" charset="0"/>
              </a:rPr>
              <a:t> </a:t>
            </a:r>
          </a:p>
          <a:p>
            <a:r>
              <a:rPr lang="de-DE" sz="2400" b="1" dirty="0" err="1">
                <a:latin typeface="Bodoni MT" panose="02070603080606020203" pitchFamily="18" charset="0"/>
              </a:rPr>
              <a:t>c</a:t>
            </a:r>
            <a:r>
              <a:rPr lang="de-DE" sz="2400" b="1" dirty="0" err="1" smtClean="0">
                <a:latin typeface="Bodoni MT" panose="02070603080606020203" pitchFamily="18" charset="0"/>
              </a:rPr>
              <a:t>ordée</a:t>
            </a:r>
            <a:endParaRPr lang="de-DE" sz="24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33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76672"/>
            <a:ext cx="4680520" cy="612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6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9063" r="91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70"/>
          <a:stretch/>
        </p:blipFill>
        <p:spPr>
          <a:xfrm>
            <a:off x="90774" y="-171400"/>
            <a:ext cx="5169470" cy="431123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842330">
            <a:off x="4653548" y="2297623"/>
            <a:ext cx="4319438" cy="196671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3884929"/>
            <a:ext cx="2736304" cy="285606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67544" y="5589240"/>
            <a:ext cx="2232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Bodoni MT" panose="02070603080606020203" pitchFamily="18" charset="0"/>
              </a:rPr>
              <a:t>Kalifenpalast </a:t>
            </a:r>
          </a:p>
          <a:p>
            <a:r>
              <a:rPr lang="de-DE" b="1" dirty="0" err="1" smtClean="0">
                <a:latin typeface="Bodoni MT" panose="02070603080606020203" pitchFamily="18" charset="0"/>
              </a:rPr>
              <a:t>Umeyyaden</a:t>
            </a:r>
            <a:endParaRPr lang="de-DE" b="1" dirty="0">
              <a:latin typeface="Bodoni MT" panose="02070603080606020203" pitchFamily="18" charset="0"/>
            </a:endParaRPr>
          </a:p>
          <a:p>
            <a:r>
              <a:rPr lang="de-DE" b="1" dirty="0" smtClean="0">
                <a:latin typeface="Bodoni MT" panose="02070603080606020203" pitchFamily="18" charset="0"/>
              </a:rPr>
              <a:t>8. Jh. Frauengesicht</a:t>
            </a:r>
            <a:endParaRPr lang="de-DE" b="1" dirty="0">
              <a:latin typeface="Bodoni MT" panose="02070603080606020203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15500" y="3461987"/>
            <a:ext cx="339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Bodoni MT" panose="02070603080606020203" pitchFamily="18" charset="0"/>
              </a:rPr>
              <a:t>Rückplatte eines Springbrunnens</a:t>
            </a:r>
            <a:endParaRPr lang="de-DE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2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06" y="169554"/>
            <a:ext cx="4104456" cy="273764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3167539"/>
            <a:ext cx="4880414" cy="31531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33" y="4509120"/>
            <a:ext cx="3452733" cy="213659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49794"/>
            <a:ext cx="3790157" cy="252677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179512" y="3136099"/>
            <a:ext cx="3658374" cy="12003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Bodoni MT" panose="02070603080606020203" pitchFamily="18" charset="0"/>
              </a:rPr>
              <a:t>Steinzeitliche </a:t>
            </a:r>
          </a:p>
          <a:p>
            <a:r>
              <a:rPr lang="de-DE" sz="2400" dirty="0" smtClean="0">
                <a:latin typeface="Bodoni MT" panose="02070603080606020203" pitchFamily="18" charset="0"/>
              </a:rPr>
              <a:t>Höhlenmalereien in </a:t>
            </a:r>
            <a:r>
              <a:rPr lang="de-DE" sz="2400" dirty="0" err="1" smtClean="0">
                <a:latin typeface="Bodoni MT" panose="02070603080606020203" pitchFamily="18" charset="0"/>
              </a:rPr>
              <a:t>Niaux</a:t>
            </a:r>
            <a:r>
              <a:rPr lang="de-DE" sz="2400" dirty="0" smtClean="0">
                <a:latin typeface="Bodoni MT" panose="02070603080606020203" pitchFamily="18" charset="0"/>
              </a:rPr>
              <a:t> </a:t>
            </a:r>
          </a:p>
          <a:p>
            <a:r>
              <a:rPr lang="de-DE" sz="2400" dirty="0" smtClean="0">
                <a:latin typeface="Bodoni MT" panose="02070603080606020203" pitchFamily="18" charset="0"/>
              </a:rPr>
              <a:t>Ca. 14000 Jahre</a:t>
            </a:r>
            <a:endParaRPr lang="de-DE" sz="24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918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4581128"/>
            <a:ext cx="8568952" cy="2151112"/>
          </a:xfrm>
          <a:solidFill>
            <a:schemeClr val="bg1">
              <a:alpha val="57000"/>
            </a:schemeClr>
          </a:solidFill>
          <a:effectLst>
            <a:softEdge rad="254000"/>
          </a:effectLst>
        </p:spPr>
        <p:txBody>
          <a:bodyPr lIns="216000">
            <a:normAutofit fontScale="90000"/>
          </a:bodyPr>
          <a:lstStyle/>
          <a:p>
            <a:pPr algn="l"/>
            <a:r>
              <a:rPr lang="de-DE" sz="4000" b="1" dirty="0" smtClean="0">
                <a:latin typeface="Bodoni MT" panose="02070603080606020203" pitchFamily="18" charset="0"/>
              </a:rPr>
              <a:t>6. Tag,</a:t>
            </a:r>
            <a:r>
              <a:rPr lang="de-DE" sz="4000" b="1" baseline="0" dirty="0" smtClean="0">
                <a:latin typeface="Bodoni MT" panose="02070603080606020203" pitchFamily="18" charset="0"/>
              </a:rPr>
              <a:t> Donnerstag</a:t>
            </a:r>
            <a:r>
              <a:rPr lang="de-DE" sz="4000" b="1" dirty="0">
                <a:latin typeface="Bodoni MT" panose="02070603080606020203" pitchFamily="18" charset="0"/>
              </a:rPr>
              <a:t/>
            </a:r>
            <a:br>
              <a:rPr lang="de-DE" sz="4000" b="1" dirty="0">
                <a:latin typeface="Bodoni MT" panose="02070603080606020203" pitchFamily="18" charset="0"/>
              </a:rPr>
            </a:br>
            <a:r>
              <a:rPr lang="de-DE" sz="3100" dirty="0">
                <a:latin typeface="Bodoni MT" panose="02070603080606020203" pitchFamily="18" charset="0"/>
              </a:rPr>
              <a:t>Mit dem Zug nach </a:t>
            </a:r>
            <a:r>
              <a:rPr lang="de-DE" sz="3100" dirty="0" err="1">
                <a:latin typeface="Bodoni MT" panose="02070603080606020203" pitchFamily="18" charset="0"/>
              </a:rPr>
              <a:t>Merens</a:t>
            </a:r>
            <a:r>
              <a:rPr lang="de-DE" sz="3100" dirty="0">
                <a:latin typeface="Bodoni MT" panose="02070603080606020203" pitchFamily="18" charset="0"/>
              </a:rPr>
              <a:t>-les- Vals und dann 1300m Aufstieg zum </a:t>
            </a:r>
            <a:r>
              <a:rPr lang="de-DE" sz="3100" dirty="0" err="1">
                <a:latin typeface="Bodoni MT" panose="02070603080606020203" pitchFamily="18" charset="0"/>
              </a:rPr>
              <a:t>Réfuge</a:t>
            </a:r>
            <a:r>
              <a:rPr lang="de-DE" sz="3100" dirty="0">
                <a:latin typeface="Bodoni MT" panose="02070603080606020203" pitchFamily="18" charset="0"/>
              </a:rPr>
              <a:t> des </a:t>
            </a:r>
            <a:r>
              <a:rPr lang="de-DE" sz="3100" dirty="0" err="1" smtClean="0">
                <a:latin typeface="Bodoni MT" panose="02070603080606020203" pitchFamily="18" charset="0"/>
              </a:rPr>
              <a:t>Bésines</a:t>
            </a:r>
            <a:r>
              <a:rPr lang="de-DE" sz="3600" b="1" dirty="0">
                <a:solidFill>
                  <a:schemeClr val="bg1"/>
                </a:solidFill>
              </a:rPr>
              <a:t/>
            </a:r>
            <a:br>
              <a:rPr lang="de-DE" sz="3600" b="1" dirty="0">
                <a:solidFill>
                  <a:schemeClr val="bg1"/>
                </a:solidFill>
              </a:rPr>
            </a:br>
            <a:endParaRPr lang="de-D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9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548680"/>
            <a:ext cx="4515966" cy="6021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5940152" y="6054149"/>
            <a:ext cx="3059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Bodoni MT" panose="02070603080606020203" pitchFamily="18" charset="0"/>
              </a:rPr>
              <a:t>Romanische Kirche in </a:t>
            </a:r>
            <a:r>
              <a:rPr lang="de-DE" dirty="0" err="1" smtClean="0">
                <a:latin typeface="Bodoni MT" panose="02070603080606020203" pitchFamily="18" charset="0"/>
              </a:rPr>
              <a:t>Merens</a:t>
            </a:r>
            <a:endParaRPr lang="de-DE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0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97000">
              <a:schemeClr val="tx1">
                <a:lumMod val="50000"/>
                <a:lumOff val="50000"/>
                <a:alpha val="80000"/>
              </a:schemeClr>
            </a:gs>
            <a:gs pos="100000">
              <a:srgbClr val="E6E6E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59" y="908720"/>
            <a:ext cx="3827935" cy="510391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203" y="951452"/>
            <a:ext cx="3795886" cy="506118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168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2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0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90629" y="6078487"/>
            <a:ext cx="2717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Zentralasien, 16. </a:t>
            </a:r>
            <a:r>
              <a:rPr lang="de-DE" sz="24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Jh</a:t>
            </a:r>
            <a:endParaRPr lang="de-DE" sz="2400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3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44008" y="5914146"/>
            <a:ext cx="3039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Bodoni MT" panose="02070603080606020203" pitchFamily="18" charset="0"/>
              </a:rPr>
              <a:t>Lac </a:t>
            </a:r>
            <a:r>
              <a:rPr lang="de-DE" sz="3600" dirty="0" err="1" smtClean="0">
                <a:latin typeface="Bodoni MT" panose="02070603080606020203" pitchFamily="18" charset="0"/>
              </a:rPr>
              <a:t>l‘Estagnas</a:t>
            </a:r>
            <a:endParaRPr lang="de-DE" sz="36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619268"/>
            <a:ext cx="3651870" cy="486916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74" y="627381"/>
            <a:ext cx="3600400" cy="480053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Textfeld 3"/>
          <p:cNvSpPr txBox="1"/>
          <p:nvPr/>
        </p:nvSpPr>
        <p:spPr>
          <a:xfrm>
            <a:off x="1619672" y="580526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 smtClean="0">
                <a:latin typeface="Bodoni MT" panose="02070603080606020203" pitchFamily="18" charset="0"/>
              </a:rPr>
              <a:t>Porteille</a:t>
            </a:r>
            <a:r>
              <a:rPr lang="de-DE" sz="3600" dirty="0" smtClean="0">
                <a:latin typeface="Bodoni MT" panose="02070603080606020203" pitchFamily="18" charset="0"/>
              </a:rPr>
              <a:t> des </a:t>
            </a:r>
            <a:r>
              <a:rPr lang="de-DE" sz="3600" dirty="0" err="1" smtClean="0">
                <a:latin typeface="Bodoni MT" panose="02070603080606020203" pitchFamily="18" charset="0"/>
              </a:rPr>
              <a:t>Bésines</a:t>
            </a:r>
            <a:endParaRPr lang="de-DE" sz="36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7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31" y="476672"/>
            <a:ext cx="4464496" cy="5952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495" y="1628800"/>
            <a:ext cx="3248575" cy="4331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feld 4"/>
          <p:cNvSpPr txBox="1"/>
          <p:nvPr/>
        </p:nvSpPr>
        <p:spPr>
          <a:xfrm>
            <a:off x="5277677" y="6198501"/>
            <a:ext cx="2502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Bodoni MT" panose="02070603080606020203" pitchFamily="18" charset="0"/>
              </a:rPr>
              <a:t>Étang</a:t>
            </a:r>
            <a:r>
              <a:rPr lang="de-DE" sz="2400" dirty="0" smtClean="0">
                <a:latin typeface="Bodoni MT" panose="02070603080606020203" pitchFamily="18" charset="0"/>
              </a:rPr>
              <a:t> des </a:t>
            </a:r>
            <a:r>
              <a:rPr lang="de-DE" sz="2400" dirty="0" err="1" smtClean="0">
                <a:latin typeface="Bodoni MT" panose="02070603080606020203" pitchFamily="18" charset="0"/>
              </a:rPr>
              <a:t>Bésines</a:t>
            </a:r>
            <a:endParaRPr lang="de-DE" sz="24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25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978"/>
            <a:ext cx="9144000" cy="687397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2564904"/>
            <a:ext cx="2956908" cy="23176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2843808" y="4528648"/>
            <a:ext cx="4901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....ein Murmeltier !!!!!!</a:t>
            </a:r>
            <a:endParaRPr lang="de-DE" sz="4000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211960" y="5517232"/>
            <a:ext cx="4638706" cy="76944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glow>
              <a:schemeClr val="accent1"/>
            </a:glow>
            <a:softEdge rad="88900"/>
          </a:effectLst>
        </p:spPr>
        <p:txBody>
          <a:bodyPr wrap="none" rtlCol="0">
            <a:spAutoFit/>
          </a:bodyPr>
          <a:lstStyle/>
          <a:p>
            <a:r>
              <a:rPr lang="de-DE" sz="4400" dirty="0" err="1" smtClean="0">
                <a:latin typeface="Bodoni MT" panose="02070603080606020203" pitchFamily="18" charset="0"/>
              </a:rPr>
              <a:t>Réfuge</a:t>
            </a:r>
            <a:r>
              <a:rPr lang="de-DE" sz="4400" dirty="0" smtClean="0">
                <a:latin typeface="Bodoni MT" panose="02070603080606020203" pitchFamily="18" charset="0"/>
              </a:rPr>
              <a:t> des </a:t>
            </a:r>
            <a:r>
              <a:rPr lang="de-DE" sz="4400" dirty="0" err="1" smtClean="0">
                <a:latin typeface="Bodoni MT" panose="02070603080606020203" pitchFamily="18" charset="0"/>
              </a:rPr>
              <a:t>Bésines</a:t>
            </a:r>
            <a:endParaRPr lang="de-DE" sz="44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4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72" y="620688"/>
            <a:ext cx="4011910" cy="563724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169" y="620688"/>
            <a:ext cx="4355976" cy="355501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503169" y="4797152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latin typeface="Bodoni MT" panose="02070603080606020203" pitchFamily="18" charset="0"/>
              </a:rPr>
              <a:t>.... Wie man die Preise</a:t>
            </a:r>
          </a:p>
          <a:p>
            <a:r>
              <a:rPr lang="de-DE" sz="3200" dirty="0" smtClean="0">
                <a:latin typeface="Bodoni MT" panose="02070603080606020203" pitchFamily="18" charset="0"/>
              </a:rPr>
              <a:t>auf einer Hütte erklärt....</a:t>
            </a:r>
            <a:endParaRPr lang="de-DE" sz="32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2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53533" y="1358545"/>
            <a:ext cx="5060887" cy="35851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634134"/>
            <a:ext cx="3689678" cy="50214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feld 4"/>
          <p:cNvSpPr txBox="1"/>
          <p:nvPr/>
        </p:nvSpPr>
        <p:spPr>
          <a:xfrm>
            <a:off x="179512" y="5979274"/>
            <a:ext cx="415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Bodoni MT" panose="02070603080606020203" pitchFamily="18" charset="0"/>
              </a:rPr>
              <a:t>andalusischer Garten 1250  Iran-Irak</a:t>
            </a:r>
            <a:endParaRPr lang="de-DE" sz="2000" b="1" dirty="0">
              <a:latin typeface="Bodoni MT" panose="02070603080606020203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36096" y="5825386"/>
            <a:ext cx="3278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latin typeface="Bodoni MT" panose="02070603080606020203" pitchFamily="18" charset="0"/>
              </a:rPr>
              <a:t>Das Buch der </a:t>
            </a:r>
            <a:r>
              <a:rPr lang="de-DE" sz="2000" b="1" dirty="0" err="1" smtClean="0">
                <a:latin typeface="Bodoni MT" panose="02070603080606020203" pitchFamily="18" charset="0"/>
              </a:rPr>
              <a:t>Exstase</a:t>
            </a:r>
            <a:r>
              <a:rPr lang="de-DE" sz="2000" b="1" dirty="0" smtClean="0">
                <a:latin typeface="Bodoni MT" panose="02070603080606020203" pitchFamily="18" charset="0"/>
              </a:rPr>
              <a:t> – </a:t>
            </a:r>
          </a:p>
          <a:p>
            <a:r>
              <a:rPr lang="de-DE" sz="2000" b="1" dirty="0" smtClean="0">
                <a:latin typeface="Bodoni MT" panose="02070603080606020203" pitchFamily="18" charset="0"/>
              </a:rPr>
              <a:t>4 Flüsse, Garten Eden, 16. </a:t>
            </a:r>
            <a:r>
              <a:rPr lang="de-DE" sz="2000" b="1" dirty="0" err="1" smtClean="0">
                <a:latin typeface="Bodoni MT" panose="02070603080606020203" pitchFamily="18" charset="0"/>
              </a:rPr>
              <a:t>Jh</a:t>
            </a:r>
            <a:endParaRPr lang="de-DE" sz="20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7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7.Tag, Freitag</a:t>
            </a:r>
            <a:br>
              <a:rPr lang="de-DE" b="1" dirty="0" smtClean="0">
                <a:solidFill>
                  <a:schemeClr val="bg1"/>
                </a:solidFill>
                <a:latin typeface="Bodoni MT" panose="02070603080606020203" pitchFamily="18" charset="0"/>
              </a:rPr>
            </a:b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Réfuge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des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Bésines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zum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Réfuge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de-DE" sz="3600" b="1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d‘en</a:t>
            </a:r>
            <a:r>
              <a:rPr lang="de-DE" sz="3600" b="1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Beys</a:t>
            </a:r>
            <a:endParaRPr lang="de-DE" sz="3600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8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1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9552" y="5770130"/>
            <a:ext cx="513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Stausee </a:t>
            </a:r>
            <a:r>
              <a:rPr lang="de-DE" sz="36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Etang</a:t>
            </a:r>
            <a:r>
              <a:rPr lang="de-DE" sz="3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de </a:t>
            </a:r>
            <a:r>
              <a:rPr lang="de-DE" sz="36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Lanoux</a:t>
            </a:r>
            <a:endParaRPr lang="de-DE" sz="3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8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738" y="1709818"/>
            <a:ext cx="342582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42419" y="1142619"/>
            <a:ext cx="5903640" cy="4427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7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bg1">
                <a:lumMod val="9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03848"/>
            <a:ext cx="4608512" cy="61446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678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6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Microsoft Office PowerPoint</Application>
  <PresentationFormat>Bildschirmpräsentation (4:3)</PresentationFormat>
  <Paragraphs>115</Paragraphs>
  <Slides>223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223</vt:i4>
      </vt:variant>
    </vt:vector>
  </HeadingPairs>
  <TitlesOfParts>
    <vt:vector size="229" baseType="lpstr">
      <vt:lpstr>Aharoni</vt:lpstr>
      <vt:lpstr>Arial</vt:lpstr>
      <vt:lpstr>Batang</vt:lpstr>
      <vt:lpstr>Bodoni MT</vt:lpstr>
      <vt:lpstr>Calibri</vt:lpstr>
      <vt:lpstr>Larissa</vt:lpstr>
      <vt:lpstr>Wanderung in die Pyrenäen  - von Foix nach Nuria  August 2016</vt:lpstr>
      <vt:lpstr>1.  Tag Samstagmorgen mit dem Zug nach Paris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2. Tag, Sonntag Von Foix nach Roquefixade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 Tag, Montag  von Roquefixade nach Montségur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4. Tag: Dienstag Schlamm, Wiesen und Regen  – von Montségur zum Réfuge Chiola</vt:lpstr>
      <vt:lpstr>PowerPoint-Präsentation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5. Tag, Mittwoch Abstieg nach Ax –les Thermes und Fahrt zur Höhle von Niaux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6. Tag, Donnerstag Mit dem Zug nach Merens-les- Vals und dann 1300m Aufstieg zum Réfuge des Bésines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7.Tag, Freitag Réfuge des Bésines zum Réfuge d‘en Beys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7.Tag, Samstag Réfuge d‘en Beys  zum Réfuge des Camporells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8.Tag, Sonntag Réfuge des Camporells nach Bolquère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9.Tag, Montag Ruhetag: durch die Cerdagne von Bolquère nach Eyne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10. Tag: Dienstag von Eyne nach Nuria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11. Tag, Mittwoch Rückfahrt: von Nuria über Vic zu Sandra und Mauri nach Madremanya bei  Girona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12. Tag, Donnerstag bei Silke und Mauri in Madremanya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13. Tag, Freitag Barcelona und Rückflug nach Köln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Gare d‘Austerlitz</dc:title>
  <dc:creator>Susanne</dc:creator>
  <cp:lastModifiedBy>Susanne</cp:lastModifiedBy>
  <cp:revision>94</cp:revision>
  <dcterms:created xsi:type="dcterms:W3CDTF">2016-08-27T19:21:59Z</dcterms:created>
  <dcterms:modified xsi:type="dcterms:W3CDTF">2020-01-14T11:00:55Z</dcterms:modified>
</cp:coreProperties>
</file>